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Anton"/>
      <p:regular r:id="rId47"/>
    </p:embeddedFont>
    <p:embeddedFont>
      <p:font typeface="Lato"/>
      <p:regular r:id="rId48"/>
      <p:bold r:id="rId49"/>
      <p:italic r:id="rId50"/>
      <p:boldItalic r:id="rId51"/>
    </p:embeddedFont>
    <p:embeddedFont>
      <p:font typeface="Didact Gothic"/>
      <p:regular r:id="rId52"/>
    </p:embeddedFon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regular.fntdata"/><Relationship Id="rId47" Type="http://schemas.openxmlformats.org/officeDocument/2006/relationships/font" Target="fonts/Anton-regular.fntdata"/><Relationship Id="rId49"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HelveticaNeue-regular.fntdata"/><Relationship Id="rId52" Type="http://schemas.openxmlformats.org/officeDocument/2006/relationships/font" Target="fonts/DidactGothic-regular.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HelveticaNeueLight-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HelveticaNeueLight-italic.fntdata"/><Relationship Id="rId14" Type="http://schemas.openxmlformats.org/officeDocument/2006/relationships/slide" Target="slides/slide7.xml"/><Relationship Id="rId58" Type="http://schemas.openxmlformats.org/officeDocument/2006/relationships/font" Target="fonts/HelveticaNeue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a61c247f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ea61c247f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a61c247f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ea61c247f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a61c247f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ea61c247f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a61c247f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ea61c247f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a61c247f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ea61c247f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a4c76857d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ea4c76857d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a61c247f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ea61c247f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a61c247f8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ea61c247f8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a61c247f8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ea61c247f8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a61c247f8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ea61c247f8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890cd18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890cd18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2ede1d1d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2ede1d1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b3e15f89b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eb3e15f89b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a61c247f8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a61c247f8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a61c247f8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ea61c247f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a61c247f8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a61c247f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a61c247f8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ea61c247f8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a61c247f8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ea61c247f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a61c247f8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ea61c247f8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a61c247f8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a61c247f8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a61c247f8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ea61c247f8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f9e5c00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f9e5c00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a61c247f8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ea61c247f8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a61c247f8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ea61c247f8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a61c247f8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ea61c247f8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a61c247f8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ea61c247f8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e003ea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e003eaf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ede1d1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ede1d1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b3e15f89b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eb3e15f89b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e003eaf04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ee003eaf0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a61c247f8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ea61c247f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a61c247f8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ea61c247f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 name="Google Shape;137;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8.gif"/><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4" name="Shape 144"/>
        <p:cNvGrpSpPr/>
        <p:nvPr/>
      </p:nvGrpSpPr>
      <p:grpSpPr>
        <a:xfrm>
          <a:off x="0" y="0"/>
          <a:ext cx="0" cy="0"/>
          <a:chOff x="0" y="0"/>
          <a:chExt cx="0" cy="0"/>
        </a:xfrm>
      </p:grpSpPr>
      <p:sp>
        <p:nvSpPr>
          <p:cNvPr id="145" name="Google Shape;145;p3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46" name="Google Shape;146;p3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47" name="Google Shape;147;p3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nvSpPr>
        <p:spPr>
          <a:xfrm>
            <a:off x="526350" y="1854575"/>
            <a:ext cx="4545900" cy="2007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Notamos que aparece: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block contenidoQueCambia %}</a:t>
            </a:r>
            <a:endParaRPr b="1" sz="18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a:t>
            </a:r>
            <a:endParaRPr b="1" sz="18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endblock %}</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59" name="Google Shape;25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0" name="Google Shape;260;p47"/>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sp>
        <p:nvSpPr>
          <p:cNvPr id="261" name="Google Shape;261;p47"/>
          <p:cNvSpPr txBox="1"/>
          <p:nvPr/>
        </p:nvSpPr>
        <p:spPr>
          <a:xfrm>
            <a:off x="5509375" y="2002950"/>
            <a:ext cx="33423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decir, todo será fijo, menos lo que esté dentro de este bloque. Éste será el que se genera según la vista.</a:t>
            </a:r>
            <a:endParaRPr sz="1800"/>
          </a:p>
        </p:txBody>
      </p:sp>
      <p:pic>
        <p:nvPicPr>
          <p:cNvPr id="262" name="Google Shape;262;p47"/>
          <p:cNvPicPr preferRelativeResize="0"/>
          <p:nvPr/>
        </p:nvPicPr>
        <p:blipFill rotWithShape="1">
          <a:blip r:embed="rId4">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3713100" y="1834425"/>
            <a:ext cx="5095200" cy="2124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extends “AppCoder/padre.html”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load static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block contenidoQueCambia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endblock %}</a:t>
            </a:r>
            <a:endParaRPr sz="1800">
              <a:latin typeface="Helvetica Neue Light"/>
              <a:ea typeface="Helvetica Neue Light"/>
              <a:cs typeface="Helvetica Neue Light"/>
              <a:sym typeface="Helvetica Neue Light"/>
            </a:endParaRPr>
          </a:p>
        </p:txBody>
      </p:sp>
      <p:pic>
        <p:nvPicPr>
          <p:cNvPr id="268" name="Google Shape;268;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9" name="Google Shape;269;p48"/>
          <p:cNvSpPr txBox="1"/>
          <p:nvPr/>
        </p:nvSpPr>
        <p:spPr>
          <a:xfrm>
            <a:off x="496650" y="1695650"/>
            <a:ext cx="30000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3- </a:t>
            </a:r>
            <a:r>
              <a:rPr lang="es" sz="1800">
                <a:solidFill>
                  <a:schemeClr val="dk1"/>
                </a:solidFill>
                <a:latin typeface="Helvetica Neue Light"/>
                <a:ea typeface="Helvetica Neue Light"/>
                <a:cs typeface="Helvetica Neue Light"/>
                <a:sym typeface="Helvetica Neue Light"/>
              </a:rPr>
              <a:t>Vamos al template que no es base, es decir, a uno de sus hijos y borramos todo. Lo único que debemos dejar(poner) es:</a:t>
            </a:r>
            <a:endParaRPr sz="1800"/>
          </a:p>
        </p:txBody>
      </p:sp>
      <p:sp>
        <p:nvSpPr>
          <p:cNvPr id="270" name="Google Shape;270;p48"/>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71" name="Google Shape;271;p48"/>
          <p:cNvPicPr preferRelativeResize="0"/>
          <p:nvPr/>
        </p:nvPicPr>
        <p:blipFill rotWithShape="1">
          <a:blip r:embed="rId4">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nvSpPr>
        <p:spPr>
          <a:xfrm>
            <a:off x="651906" y="1168775"/>
            <a:ext cx="79935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Así nos </a:t>
            </a:r>
            <a:r>
              <a:rPr lang="es" sz="1800">
                <a:latin typeface="Helvetica Neue Light"/>
                <a:ea typeface="Helvetica Neue Light"/>
                <a:cs typeface="Helvetica Neue Light"/>
                <a:sym typeface="Helvetica Neue Light"/>
              </a:rPr>
              <a:t>quedaría</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1" sz="15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77" name="Google Shape;277;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8" name="Google Shape;278;p49"/>
          <p:cNvPicPr preferRelativeResize="0"/>
          <p:nvPr/>
        </p:nvPicPr>
        <p:blipFill>
          <a:blip r:embed="rId4">
            <a:alphaModFix/>
          </a:blip>
          <a:stretch>
            <a:fillRect/>
          </a:stretch>
        </p:blipFill>
        <p:spPr>
          <a:xfrm>
            <a:off x="1293400" y="1732727"/>
            <a:ext cx="6797549" cy="2617175"/>
          </a:xfrm>
          <a:prstGeom prst="rect">
            <a:avLst/>
          </a:prstGeom>
          <a:noFill/>
          <a:ln>
            <a:noFill/>
          </a:ln>
        </p:spPr>
      </p:pic>
      <p:pic>
        <p:nvPicPr>
          <p:cNvPr id="279" name="Google Shape;279;p49"/>
          <p:cNvPicPr preferRelativeResize="0"/>
          <p:nvPr/>
        </p:nvPicPr>
        <p:blipFill rotWithShape="1">
          <a:blip r:embed="rId5">
            <a:alphaModFix/>
          </a:blip>
          <a:srcRect b="0" l="0" r="17668" t="0"/>
          <a:stretch/>
        </p:blipFill>
        <p:spPr>
          <a:xfrm>
            <a:off x="0" y="3711600"/>
            <a:ext cx="1466350" cy="1431900"/>
          </a:xfrm>
          <a:prstGeom prst="rect">
            <a:avLst/>
          </a:prstGeom>
          <a:noFill/>
          <a:ln>
            <a:noFill/>
          </a:ln>
        </p:spPr>
      </p:pic>
      <p:sp>
        <p:nvSpPr>
          <p:cNvPr id="280" name="Google Shape;280;p49"/>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81" name="Google Shape;281;p49"/>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7" name="Google Shape;287;p50"/>
          <p:cNvPicPr preferRelativeResize="0"/>
          <p:nvPr/>
        </p:nvPicPr>
        <p:blipFill>
          <a:blip r:embed="rId4">
            <a:alphaModFix/>
          </a:blip>
          <a:stretch>
            <a:fillRect/>
          </a:stretch>
        </p:blipFill>
        <p:spPr>
          <a:xfrm>
            <a:off x="4347777" y="1392600"/>
            <a:ext cx="4422623" cy="3229069"/>
          </a:xfrm>
          <a:prstGeom prst="rect">
            <a:avLst/>
          </a:prstGeom>
          <a:noFill/>
          <a:ln>
            <a:noFill/>
          </a:ln>
        </p:spPr>
      </p:pic>
      <p:sp>
        <p:nvSpPr>
          <p:cNvPr id="288" name="Google Shape;288;p50"/>
          <p:cNvSpPr/>
          <p:nvPr/>
        </p:nvSpPr>
        <p:spPr>
          <a:xfrm>
            <a:off x="4057450" y="3790400"/>
            <a:ext cx="3197400" cy="902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0"/>
          <p:cNvSpPr txBox="1"/>
          <p:nvPr/>
        </p:nvSpPr>
        <p:spPr>
          <a:xfrm>
            <a:off x="464800" y="1546775"/>
            <a:ext cx="35037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Y vemos que el </a:t>
            </a:r>
            <a:r>
              <a:rPr b="1" lang="es" sz="1800">
                <a:solidFill>
                  <a:schemeClr val="dk1"/>
                </a:solidFill>
                <a:latin typeface="Helvetica Neue"/>
                <a:ea typeface="Helvetica Neue"/>
                <a:cs typeface="Helvetica Neue"/>
                <a:sym typeface="Helvetica Neue"/>
              </a:rPr>
              <a:t>inicio.html</a:t>
            </a:r>
            <a:r>
              <a:rPr lang="es" sz="1800">
                <a:solidFill>
                  <a:schemeClr val="dk1"/>
                </a:solidFill>
                <a:latin typeface="Helvetica Neue Light"/>
                <a:ea typeface="Helvetica Neue Light"/>
                <a:cs typeface="Helvetica Neue Light"/>
                <a:sym typeface="Helvetica Neue Light"/>
              </a:rPr>
              <a:t> tiene el aspecto del padre, pero que </a:t>
            </a:r>
            <a:r>
              <a:rPr b="1" lang="es" sz="1800">
                <a:solidFill>
                  <a:schemeClr val="dk1"/>
                </a:solidFill>
                <a:highlight>
                  <a:schemeClr val="accent6"/>
                </a:highlight>
                <a:latin typeface="Helvetica Neue"/>
                <a:ea typeface="Helvetica Neue"/>
                <a:cs typeface="Helvetica Neue"/>
                <a:sym typeface="Helvetica Neue"/>
              </a:rPr>
              <a:t>agregó información pertinente a dicha plantilla</a:t>
            </a:r>
            <a:r>
              <a:rPr lang="es" sz="1800">
                <a:solidFill>
                  <a:schemeClr val="dk1"/>
                </a:solidFill>
                <a:latin typeface="Helvetica Neue Light"/>
                <a:ea typeface="Helvetica Neue Light"/>
                <a:cs typeface="Helvetica Neue Light"/>
                <a:sym typeface="Helvetica Neue Light"/>
              </a:rPr>
              <a:t>:</a:t>
            </a:r>
            <a:endParaRPr sz="1800"/>
          </a:p>
        </p:txBody>
      </p:sp>
      <p:sp>
        <p:nvSpPr>
          <p:cNvPr id="290" name="Google Shape;290;p50"/>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91" name="Google Shape;291;p50"/>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5" name="Shape 295"/>
        <p:cNvGrpSpPr/>
        <p:nvPr/>
      </p:nvGrpSpPr>
      <p:grpSpPr>
        <a:xfrm>
          <a:off x="0" y="0"/>
          <a:ext cx="0" cy="0"/>
          <a:chOff x="0" y="0"/>
          <a:chExt cx="0" cy="0"/>
        </a:xfrm>
      </p:grpSpPr>
      <p:sp>
        <p:nvSpPr>
          <p:cNvPr id="296" name="Google Shape;296;p5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pic>
        <p:nvPicPr>
          <p:cNvPr id="297" name="Google Shape;29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nvSpPr>
        <p:spPr>
          <a:xfrm>
            <a:off x="921325" y="1631150"/>
            <a:ext cx="7790400" cy="947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¡Excelente! nuestro inicio se vé muy bien, tiene muy pocas líneas y agrega información a nuestro template padre, pero…</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03" name="Google Shape;30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4" name="Google Shape;304;p52"/>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sp>
        <p:nvSpPr>
          <p:cNvPr id="305" name="Google Shape;305;p52"/>
          <p:cNvSpPr txBox="1"/>
          <p:nvPr/>
        </p:nvSpPr>
        <p:spPr>
          <a:xfrm>
            <a:off x="609600" y="3810000"/>
            <a:ext cx="83808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800">
                <a:solidFill>
                  <a:schemeClr val="dk1"/>
                </a:solidFill>
                <a:latin typeface="Helvetica Neue"/>
                <a:ea typeface="Helvetica Neue"/>
                <a:cs typeface="Helvetica Neue"/>
                <a:sym typeface="Helvetica Neue"/>
              </a:rPr>
              <a:t>¿Cómo haríamos para ir desde este hijo a otros? ¿Cómo hacemos para el la barra principal funcione?</a:t>
            </a:r>
            <a:endParaRPr b="1" i="1"/>
          </a:p>
        </p:txBody>
      </p:sp>
      <p:pic>
        <p:nvPicPr>
          <p:cNvPr id="306" name="Google Shape;306;p52"/>
          <p:cNvPicPr preferRelativeResize="0"/>
          <p:nvPr/>
        </p:nvPicPr>
        <p:blipFill>
          <a:blip r:embed="rId4">
            <a:alphaModFix/>
          </a:blip>
          <a:stretch>
            <a:fillRect/>
          </a:stretch>
        </p:blipFill>
        <p:spPr>
          <a:xfrm>
            <a:off x="4119125" y="2495550"/>
            <a:ext cx="1186525" cy="118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306300" y="1554950"/>
            <a:ext cx="8672100" cy="824400"/>
          </a:xfrm>
          <a:prstGeom prst="rect">
            <a:avLst/>
          </a:prstGeom>
          <a:noFill/>
          <a:ln>
            <a:noFill/>
          </a:ln>
        </p:spPr>
        <p:txBody>
          <a:bodyPr anchorCtr="0" anchor="t" bIns="91425" lIns="91425" spcFirstLastPara="1" rIns="91425" wrap="square" tIns="91425">
            <a:noAutofit/>
          </a:bodyPr>
          <a:lstStyle/>
          <a:p>
            <a:pPr indent="-89999" lvl="0" marL="0" marR="0" rtl="0" algn="ctr">
              <a:lnSpc>
                <a:spcPct val="150000"/>
              </a:lnSpc>
              <a:spcBef>
                <a:spcPts val="0"/>
              </a:spcBef>
              <a:spcAft>
                <a:spcPts val="0"/>
              </a:spcAft>
              <a:buClr>
                <a:srgbClr val="000000"/>
              </a:buClr>
              <a:buSzPts val="2000"/>
              <a:buFont typeface="Arial"/>
              <a:buNone/>
            </a:pPr>
            <a:r>
              <a:rPr b="1" lang="es" sz="1800">
                <a:solidFill>
                  <a:schemeClr val="dk1"/>
                </a:solidFill>
                <a:highlight>
                  <a:srgbClr val="3CEFAB"/>
                </a:highlight>
                <a:latin typeface="Helvetica Neue"/>
                <a:ea typeface="Helvetica Neue"/>
                <a:cs typeface="Helvetica Neue"/>
                <a:sym typeface="Helvetica Neue"/>
              </a:rPr>
              <a:t>Claramente por ahora no funciona, </a:t>
            </a:r>
            <a:r>
              <a:rPr lang="es" sz="1800">
                <a:solidFill>
                  <a:schemeClr val="dk1"/>
                </a:solidFill>
                <a:latin typeface="Helvetica Neue Light"/>
                <a:ea typeface="Helvetica Neue Light"/>
                <a:cs typeface="Helvetica Neue Light"/>
                <a:sym typeface="Helvetica Neue Light"/>
              </a:rPr>
              <a:t>pueden hacer click en cualquier opción del menú y verán que no hace nada.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312" name="Google Shape;31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53"/>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pic>
        <p:nvPicPr>
          <p:cNvPr id="314" name="Google Shape;314;p53"/>
          <p:cNvPicPr preferRelativeResize="0"/>
          <p:nvPr/>
        </p:nvPicPr>
        <p:blipFill>
          <a:blip r:embed="rId4">
            <a:alphaModFix/>
          </a:blip>
          <a:stretch>
            <a:fillRect/>
          </a:stretch>
        </p:blipFill>
        <p:spPr>
          <a:xfrm>
            <a:off x="356325" y="2488223"/>
            <a:ext cx="8519726" cy="1902875"/>
          </a:xfrm>
          <a:prstGeom prst="rect">
            <a:avLst/>
          </a:prstGeom>
          <a:noFill/>
          <a:ln>
            <a:noFill/>
          </a:ln>
        </p:spPr>
      </p:pic>
      <p:sp>
        <p:nvSpPr>
          <p:cNvPr id="315" name="Google Shape;315;p53"/>
          <p:cNvSpPr/>
          <p:nvPr/>
        </p:nvSpPr>
        <p:spPr>
          <a:xfrm>
            <a:off x="5829150" y="2752700"/>
            <a:ext cx="3046800" cy="649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3"/>
          <p:cNvSpPr/>
          <p:nvPr/>
        </p:nvSpPr>
        <p:spPr>
          <a:xfrm>
            <a:off x="2673375" y="2788975"/>
            <a:ext cx="2127300" cy="744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3"/>
          <p:cNvSpPr/>
          <p:nvPr/>
        </p:nvSpPr>
        <p:spPr>
          <a:xfrm>
            <a:off x="356325" y="2665700"/>
            <a:ext cx="1112700" cy="903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3"/>
          <p:cNvSpPr txBox="1"/>
          <p:nvPr/>
        </p:nvSpPr>
        <p:spPr>
          <a:xfrm>
            <a:off x="381000" y="4495800"/>
            <a:ext cx="79125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800">
                <a:solidFill>
                  <a:schemeClr val="dk1"/>
                </a:solidFill>
                <a:latin typeface="Helvetica Neue Light"/>
                <a:ea typeface="Helvetica Neue Light"/>
                <a:cs typeface="Helvetica Neue Light"/>
                <a:sym typeface="Helvetica Neue Light"/>
              </a:rPr>
              <a:t>Haremos que cada opción nos lleve a otro template</a:t>
            </a:r>
            <a:endParaRPr i="1"/>
          </a:p>
        </p:txBody>
      </p:sp>
      <p:pic>
        <p:nvPicPr>
          <p:cNvPr id="319" name="Google Shape;319;p53"/>
          <p:cNvPicPr preferRelativeResize="0"/>
          <p:nvPr/>
        </p:nvPicPr>
        <p:blipFill>
          <a:blip r:embed="rId5">
            <a:alphaModFix/>
          </a:blip>
          <a:stretch>
            <a:fillRect/>
          </a:stretch>
        </p:blipFill>
        <p:spPr>
          <a:xfrm>
            <a:off x="6353875" y="1986175"/>
            <a:ext cx="461700" cy="461700"/>
          </a:xfrm>
          <a:prstGeom prst="rect">
            <a:avLst/>
          </a:prstGeom>
          <a:noFill/>
          <a:ln>
            <a:noFill/>
          </a:ln>
        </p:spPr>
      </p:pic>
      <p:pic>
        <p:nvPicPr>
          <p:cNvPr id="320" name="Google Shape;320;p53"/>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4" name="Shape 324"/>
        <p:cNvGrpSpPr/>
        <p:nvPr/>
      </p:nvGrpSpPr>
      <p:grpSpPr>
        <a:xfrm>
          <a:off x="0" y="0"/>
          <a:ext cx="0" cy="0"/>
          <a:chOff x="0" y="0"/>
          <a:chExt cx="0" cy="0"/>
        </a:xfrm>
      </p:grpSpPr>
      <p:sp>
        <p:nvSpPr>
          <p:cNvPr id="325" name="Google Shape;325;p54"/>
          <p:cNvSpPr txBox="1"/>
          <p:nvPr/>
        </p:nvSpPr>
        <p:spPr>
          <a:xfrm>
            <a:off x="768930" y="2316950"/>
            <a:ext cx="77904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i="1" lang="es" sz="1800">
                <a:solidFill>
                  <a:schemeClr val="dk1"/>
                </a:solidFill>
                <a:latin typeface="Helvetica Neue Light"/>
                <a:ea typeface="Helvetica Neue Light"/>
                <a:cs typeface="Helvetica Neue Light"/>
                <a:sym typeface="Helvetica Neue Light"/>
              </a:rPr>
              <a:t>¡Listo!</a:t>
            </a:r>
            <a:r>
              <a:rPr b="1" i="1" lang="es" sz="1800">
                <a:solidFill>
                  <a:schemeClr val="dk1"/>
                </a:solidFill>
                <a:latin typeface="Helvetica Neue"/>
                <a:ea typeface="Helvetica Neue"/>
                <a:cs typeface="Helvetica Neue"/>
                <a:sym typeface="Helvetica Neue"/>
              </a:rPr>
              <a:t> </a:t>
            </a:r>
            <a:r>
              <a:rPr b="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De esta forma ya tenemos el menú que que se hereda por todos los templates y que nos permite movernos de uno a otro.</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1000"/>
              </a:spcBef>
              <a:spcAft>
                <a:spcPts val="0"/>
              </a:spcAft>
              <a:buClr>
                <a:srgbClr val="000000"/>
              </a:buClr>
              <a:buSzPts val="2000"/>
              <a:buFont typeface="Arial"/>
              <a:buNone/>
            </a:pPr>
            <a:r>
              <a:rPr b="1" lang="es" sz="1800">
                <a:solidFill>
                  <a:schemeClr val="dk1"/>
                </a:solidFill>
                <a:latin typeface="Helvetica Neue"/>
                <a:ea typeface="Helvetica Neue"/>
                <a:cs typeface="Helvetica Neue"/>
                <a:sym typeface="Helvetica Neue"/>
              </a:rPr>
              <a:t>Es importante ser consistentes con los nombres de los templates, de las urls y de los archivos .html</a:t>
            </a:r>
            <a:endParaRPr b="1" sz="1800">
              <a:solidFill>
                <a:schemeClr val="dk1"/>
              </a:solidFill>
              <a:latin typeface="Helvetica Neue"/>
              <a:ea typeface="Helvetica Neue"/>
              <a:cs typeface="Helvetica Neue"/>
              <a:sym typeface="Helvetica Neue"/>
            </a:endParaRPr>
          </a:p>
          <a:p>
            <a:pPr indent="457200" lvl="0" marL="0" marR="0" rtl="0" algn="ctr">
              <a:lnSpc>
                <a:spcPct val="150000"/>
              </a:lnSpc>
              <a:spcBef>
                <a:spcPts val="100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326" name="Google Shape;32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7" name="Google Shape;327;p54"/>
          <p:cNvPicPr preferRelativeResize="0"/>
          <p:nvPr/>
        </p:nvPicPr>
        <p:blipFill rotWithShape="1">
          <a:blip r:embed="rId4">
            <a:alphaModFix/>
          </a:blip>
          <a:srcRect b="0" l="0" r="0" t="0"/>
          <a:stretch/>
        </p:blipFill>
        <p:spPr>
          <a:xfrm>
            <a:off x="3920850" y="471700"/>
            <a:ext cx="1186525" cy="11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nvSpPr>
        <p:spPr>
          <a:xfrm>
            <a:off x="809552" y="24798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Herencia y navegación</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18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i="1" lang="es" sz="2000">
                <a:latin typeface="Helvetica Neue Light"/>
                <a:ea typeface="Helvetica Neue Light"/>
                <a:cs typeface="Helvetica Neue Light"/>
                <a:sym typeface="Helvetica Neue Light"/>
              </a:rPr>
              <a:t>Heredar el contenido de un html a otros dos</a:t>
            </a:r>
            <a:r>
              <a:rPr i="1" lang="es" sz="2000">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333" name="Google Shape;33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4" name="Google Shape;334;p55"/>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335" name="Google Shape;335;p55"/>
          <p:cNvSpPr txBox="1"/>
          <p:nvPr/>
        </p:nvSpPr>
        <p:spPr>
          <a:xfrm>
            <a:off x="2602050" y="4257600"/>
            <a:ext cx="39399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Tiempo estimado: 15 minutos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nvSpPr>
        <p:spPr>
          <a:xfrm>
            <a:off x="1954950" y="433800"/>
            <a:ext cx="53262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Herencia y navegación</a:t>
            </a:r>
            <a:endParaRPr b="0" i="1" sz="2600" u="none" cap="none" strike="noStrike">
              <a:solidFill>
                <a:srgbClr val="000000"/>
              </a:solidFill>
              <a:latin typeface="Anton"/>
              <a:ea typeface="Anton"/>
              <a:cs typeface="Anton"/>
              <a:sym typeface="Anton"/>
            </a:endParaRPr>
          </a:p>
        </p:txBody>
      </p:sp>
      <p:sp>
        <p:nvSpPr>
          <p:cNvPr id="341" name="Google Shape;341;p56"/>
          <p:cNvSpPr txBox="1"/>
          <p:nvPr/>
        </p:nvSpPr>
        <p:spPr>
          <a:xfrm>
            <a:off x="938100" y="2956550"/>
            <a:ext cx="72678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Crear un padre.html  y dos hijos, hijo1.html e hijo2.html, donde los hijos deben heredar algo del padre. </a:t>
            </a:r>
            <a:endParaRPr sz="20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Luego permitir que se pueda ir de un hijo al otro por medio de un href.</a:t>
            </a:r>
            <a:endParaRPr sz="20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Clr>
                <a:srgbClr val="000000"/>
              </a:buClr>
              <a:buSzPts val="2000"/>
              <a:buFont typeface="Arial"/>
              <a:buNone/>
            </a:pPr>
            <a:r>
              <a:rPr b="0" lang="es" sz="2000" u="none" cap="none" strike="noStrike">
                <a:solidFill>
                  <a:schemeClr val="dk1"/>
                </a:solidFill>
                <a:highlight>
                  <a:schemeClr val="lt1"/>
                </a:highlight>
                <a:latin typeface="Helvetica Neue Light"/>
                <a:ea typeface="Helvetica Neue Light"/>
                <a:cs typeface="Helvetica Neue Light"/>
                <a:sym typeface="Helvetica Neue Light"/>
              </a:rPr>
              <a:t> </a:t>
            </a:r>
            <a:endParaRPr b="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42" name="Google Shape;34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3" name="Google Shape;343;p5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44" name="Google Shape;344;p56"/>
          <p:cNvSpPr txBox="1"/>
          <p:nvPr/>
        </p:nvSpPr>
        <p:spPr>
          <a:xfrm>
            <a:off x="2754450" y="1133400"/>
            <a:ext cx="39399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i="1" lang="es" sz="1600">
                <a:solidFill>
                  <a:schemeClr val="dk1"/>
                </a:solidFill>
                <a:latin typeface="Helvetica Neue Light"/>
                <a:ea typeface="Helvetica Neue Light"/>
                <a:cs typeface="Helvetica Neue Light"/>
                <a:sym typeface="Helvetica Neue Light"/>
              </a:rPr>
              <a:t>Tiempo estimado: 15 minutos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Playground Intermedio (parte II)</a:t>
            </a:r>
            <a:endParaRPr b="0" i="1" sz="3600" u="none" cap="none" strike="noStrike">
              <a:solidFill>
                <a:srgbClr val="121212"/>
              </a:solidFill>
              <a:latin typeface="Anton"/>
              <a:ea typeface="Anton"/>
              <a:cs typeface="Anton"/>
              <a:sym typeface="Anton"/>
            </a:endParaRPr>
          </a:p>
        </p:txBody>
      </p:sp>
      <p:sp>
        <p:nvSpPr>
          <p:cNvPr id="153" name="Google Shape;153;p39"/>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20</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54" name="Google Shape;154;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5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PANEL DE ADMINISTRACIÓN</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nvSpPr>
        <p:spPr>
          <a:xfrm>
            <a:off x="493125" y="1347350"/>
            <a:ext cx="82338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Por ahora sabemos como guardar campos en una base de datos desde la consola, y hemos visto </a:t>
            </a:r>
            <a:r>
              <a:rPr lang="es" sz="1800">
                <a:latin typeface="Helvetica Neue Light"/>
                <a:ea typeface="Helvetica Neue Light"/>
                <a:cs typeface="Helvetica Neue Light"/>
                <a:sym typeface="Helvetica Neue Light"/>
              </a:rPr>
              <a:t>cómo</a:t>
            </a:r>
            <a:r>
              <a:rPr lang="es" sz="1800">
                <a:latin typeface="Helvetica Neue Light"/>
                <a:ea typeface="Helvetica Neue Light"/>
                <a:cs typeface="Helvetica Neue Light"/>
                <a:sym typeface="Helvetica Neue Light"/>
              </a:rPr>
              <a:t> hacerlo (muy a mano) desde un view. Pero por lo general, la información tiene que ser administrada por la misma web. Esto suele ser una tarea complicada, pero por fortuna, Django nos simplifica el manejo de la </a:t>
            </a:r>
            <a:r>
              <a:rPr lang="es" sz="1800">
                <a:latin typeface="Helvetica Neue Light"/>
                <a:ea typeface="Helvetica Neue Light"/>
                <a:cs typeface="Helvetica Neue Light"/>
                <a:sym typeface="Helvetica Neue Light"/>
              </a:rPr>
              <a:t>información</a:t>
            </a:r>
            <a:r>
              <a:rPr lang="es" sz="1800">
                <a:latin typeface="Helvetica Neue Light"/>
                <a:ea typeface="Helvetica Neue Light"/>
                <a:cs typeface="Helvetica Neue Light"/>
                <a:sym typeface="Helvetica Neue Light"/>
              </a:rPr>
              <a:t> por medio de un  </a:t>
            </a:r>
            <a:r>
              <a:rPr lang="es" sz="1800">
                <a:highlight>
                  <a:srgbClr val="3CEFAB"/>
                </a:highlight>
                <a:latin typeface="Helvetica Neue Light"/>
                <a:ea typeface="Helvetica Neue Light"/>
                <a:cs typeface="Helvetica Neue Light"/>
                <a:sym typeface="Helvetica Neue Light"/>
              </a:rPr>
              <a:t>panel de administración ya preparado.</a:t>
            </a:r>
            <a:endParaRPr sz="2000">
              <a:latin typeface="Helvetica Neue Light"/>
              <a:ea typeface="Helvetica Neue Light"/>
              <a:cs typeface="Helvetica Neue Light"/>
              <a:sym typeface="Helvetica Neue Light"/>
            </a:endParaRPr>
          </a:p>
        </p:txBody>
      </p:sp>
      <p:pic>
        <p:nvPicPr>
          <p:cNvPr id="360" name="Google Shape;360;p59"/>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61" name="Google Shape;361;p59"/>
          <p:cNvSpPr txBox="1"/>
          <p:nvPr/>
        </p:nvSpPr>
        <p:spPr>
          <a:xfrm>
            <a:off x="2187450" y="3246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Panel de administración</a:t>
            </a:r>
            <a:endParaRPr b="0" i="1" sz="3600" u="none" cap="none" strike="noStrike">
              <a:solidFill>
                <a:srgbClr val="000000"/>
              </a:solidFill>
              <a:latin typeface="Anton"/>
              <a:ea typeface="Anton"/>
              <a:cs typeface="Anton"/>
              <a:sym typeface="Anton"/>
            </a:endParaRPr>
          </a:p>
        </p:txBody>
      </p:sp>
      <p:pic>
        <p:nvPicPr>
          <p:cNvPr id="362" name="Google Shape;362;p59"/>
          <p:cNvPicPr preferRelativeResize="0"/>
          <p:nvPr/>
        </p:nvPicPr>
        <p:blipFill rotWithShape="1">
          <a:blip r:embed="rId4">
            <a:alphaModFix/>
          </a:blip>
          <a:srcRect b="18258" l="9242" r="9258" t="20735"/>
          <a:stretch/>
        </p:blipFill>
        <p:spPr>
          <a:xfrm>
            <a:off x="3269375" y="3774750"/>
            <a:ext cx="2460250" cy="95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569650" y="1925000"/>
            <a:ext cx="2977800" cy="1276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latin typeface="Helvetica Neue"/>
                <a:ea typeface="Helvetica Neue"/>
                <a:cs typeface="Helvetica Neue"/>
                <a:sym typeface="Helvetica Neue"/>
              </a:rPr>
              <a:t>¿Cómo dar de alta a nuestro panel de administración?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68" name="Google Shape;368;p60"/>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69" name="Google Shape;369;p60"/>
          <p:cNvSpPr txBox="1"/>
          <p:nvPr/>
        </p:nvSpPr>
        <p:spPr>
          <a:xfrm>
            <a:off x="2187450" y="3246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70" name="Google Shape;370;p60"/>
          <p:cNvPicPr preferRelativeResize="0"/>
          <p:nvPr/>
        </p:nvPicPr>
        <p:blipFill>
          <a:blip r:embed="rId4">
            <a:alphaModFix/>
          </a:blip>
          <a:stretch>
            <a:fillRect/>
          </a:stretch>
        </p:blipFill>
        <p:spPr>
          <a:xfrm>
            <a:off x="3669225" y="1371100"/>
            <a:ext cx="4934751" cy="2513425"/>
          </a:xfrm>
          <a:prstGeom prst="rect">
            <a:avLst/>
          </a:prstGeom>
          <a:noFill/>
          <a:ln cap="flat" cmpd="sng" w="19050">
            <a:solidFill>
              <a:schemeClr val="dk2"/>
            </a:solidFill>
            <a:prstDash val="solid"/>
            <a:round/>
            <a:headEnd len="sm" w="sm" type="none"/>
            <a:tailEnd len="sm" w="sm" type="none"/>
          </a:ln>
        </p:spPr>
      </p:pic>
      <p:sp>
        <p:nvSpPr>
          <p:cNvPr id="371" name="Google Shape;371;p60"/>
          <p:cNvSpPr/>
          <p:nvPr/>
        </p:nvSpPr>
        <p:spPr>
          <a:xfrm>
            <a:off x="6420375" y="1983825"/>
            <a:ext cx="1465500" cy="195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0"/>
          <p:cNvSpPr/>
          <p:nvPr/>
        </p:nvSpPr>
        <p:spPr>
          <a:xfrm>
            <a:off x="6420375" y="2665825"/>
            <a:ext cx="2139900" cy="1121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0"/>
          <p:cNvSpPr/>
          <p:nvPr/>
        </p:nvSpPr>
        <p:spPr>
          <a:xfrm>
            <a:off x="3821625" y="3126450"/>
            <a:ext cx="1118700" cy="195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0"/>
          <p:cNvSpPr txBox="1"/>
          <p:nvPr/>
        </p:nvSpPr>
        <p:spPr>
          <a:xfrm>
            <a:off x="350525" y="3941925"/>
            <a:ext cx="8719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lang="es" sz="1800">
                <a:solidFill>
                  <a:schemeClr val="dk1"/>
                </a:solidFill>
                <a:latin typeface="Helvetica Neue Light"/>
                <a:ea typeface="Helvetica Neue Light"/>
                <a:cs typeface="Helvetica Neue Light"/>
                <a:sym typeface="Helvetica Neue Light"/>
              </a:rPr>
              <a:t> Primero importar los modelos que queremos administrar y registrarlos en el archivo </a:t>
            </a:r>
            <a:r>
              <a:rPr b="1" lang="es" sz="1800">
                <a:solidFill>
                  <a:schemeClr val="dk1"/>
                </a:solidFill>
                <a:latin typeface="Helvetica Neue"/>
                <a:ea typeface="Helvetica Neue"/>
                <a:cs typeface="Helvetica Neue"/>
                <a:sym typeface="Helvetica Neue"/>
              </a:rPr>
              <a:t>admin.py</a:t>
            </a:r>
            <a:r>
              <a:rPr lang="es" sz="1800">
                <a:solidFill>
                  <a:schemeClr val="dk1"/>
                </a:solidFill>
                <a:latin typeface="Helvetica Neue Light"/>
                <a:ea typeface="Helvetica Neue Light"/>
                <a:cs typeface="Helvetica Neue Light"/>
                <a:sym typeface="Helvetica Neue Light"/>
              </a:rPr>
              <a:t> de la app</a:t>
            </a:r>
            <a:endParaRPr/>
          </a:p>
        </p:txBody>
      </p:sp>
      <p:pic>
        <p:nvPicPr>
          <p:cNvPr id="375" name="Google Shape;375;p60"/>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nvSpPr>
        <p:spPr>
          <a:xfrm>
            <a:off x="136975" y="2001200"/>
            <a:ext cx="34866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2-</a:t>
            </a:r>
            <a:r>
              <a:rPr lang="es" sz="1800">
                <a:latin typeface="Helvetica Neue Light"/>
                <a:ea typeface="Helvetica Neue Light"/>
                <a:cs typeface="Helvetica Neue Light"/>
                <a:sym typeface="Helvetica Neue Light"/>
              </a:rPr>
              <a:t> Notar que si entramos a </a:t>
            </a:r>
            <a:r>
              <a:rPr b="1" lang="es" sz="1800">
                <a:latin typeface="Helvetica Neue"/>
                <a:ea typeface="Helvetica Neue"/>
                <a:cs typeface="Helvetica Neue"/>
                <a:sym typeface="Helvetica Neue"/>
              </a:rPr>
              <a:t>web/admin/</a:t>
            </a:r>
            <a:endParaRPr b="1" sz="1800">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Nos pide un usuario y contraseña</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81" name="Google Shape;381;p61"/>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382" name="Google Shape;382;p61"/>
          <p:cNvPicPr preferRelativeResize="0"/>
          <p:nvPr/>
        </p:nvPicPr>
        <p:blipFill>
          <a:blip r:embed="rId4">
            <a:alphaModFix/>
          </a:blip>
          <a:stretch>
            <a:fillRect/>
          </a:stretch>
        </p:blipFill>
        <p:spPr>
          <a:xfrm>
            <a:off x="3775975" y="1542300"/>
            <a:ext cx="5139426" cy="2829675"/>
          </a:xfrm>
          <a:prstGeom prst="rect">
            <a:avLst/>
          </a:prstGeom>
          <a:noFill/>
          <a:ln cap="flat" cmpd="sng" w="19050">
            <a:solidFill>
              <a:schemeClr val="dk2"/>
            </a:solidFill>
            <a:prstDash val="solid"/>
            <a:round/>
            <a:headEnd len="sm" w="sm" type="none"/>
            <a:tailEnd len="sm" w="sm" type="none"/>
          </a:ln>
        </p:spPr>
      </p:pic>
      <p:pic>
        <p:nvPicPr>
          <p:cNvPr id="383" name="Google Shape;383;p61"/>
          <p:cNvPicPr preferRelativeResize="0"/>
          <p:nvPr/>
        </p:nvPicPr>
        <p:blipFill>
          <a:blip r:embed="rId5">
            <a:alphaModFix/>
          </a:blip>
          <a:stretch>
            <a:fillRect/>
          </a:stretch>
        </p:blipFill>
        <p:spPr>
          <a:xfrm>
            <a:off x="1451863" y="3515150"/>
            <a:ext cx="856826" cy="856826"/>
          </a:xfrm>
          <a:prstGeom prst="rect">
            <a:avLst/>
          </a:prstGeom>
          <a:noFill/>
          <a:ln>
            <a:noFill/>
          </a:ln>
        </p:spPr>
      </p:pic>
      <p:sp>
        <p:nvSpPr>
          <p:cNvPr id="384" name="Google Shape;384;p61"/>
          <p:cNvSpPr txBox="1"/>
          <p:nvPr/>
        </p:nvSpPr>
        <p:spPr>
          <a:xfrm>
            <a:off x="21112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85" name="Google Shape;385;p61"/>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nvSpPr>
        <p:spPr>
          <a:xfrm>
            <a:off x="975175" y="14678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3-</a:t>
            </a:r>
            <a:r>
              <a:rPr lang="es" sz="1800">
                <a:latin typeface="Helvetica Neue Light"/>
                <a:ea typeface="Helvetica Neue Light"/>
                <a:cs typeface="Helvetica Neue Light"/>
                <a:sym typeface="Helvetica Neue Light"/>
              </a:rPr>
              <a:t> Entonces, hay que</a:t>
            </a:r>
            <a:r>
              <a:rPr b="1" i="1" lang="es" sz="1800">
                <a:latin typeface="Helvetica Neue"/>
                <a:ea typeface="Helvetica Neue"/>
                <a:cs typeface="Helvetica Neue"/>
                <a:sym typeface="Helvetica Neue"/>
              </a:rPr>
              <a:t> crear el usuario para administrar</a:t>
            </a:r>
            <a:r>
              <a:rPr lang="es" sz="1800">
                <a:latin typeface="Helvetica Neue Light"/>
                <a:ea typeface="Helvetica Neue Light"/>
                <a:cs typeface="Helvetica Neue Light"/>
                <a:sym typeface="Helvetica Neue Light"/>
              </a:rPr>
              <a:t>, lo que se llama un </a:t>
            </a:r>
            <a:r>
              <a:rPr b="1" i="1" lang="es" sz="1800">
                <a:latin typeface="Helvetica Neue"/>
                <a:ea typeface="Helvetica Neue"/>
                <a:cs typeface="Helvetica Neue"/>
                <a:sym typeface="Helvetica Neue"/>
              </a:rPr>
              <a:t>super usuario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91" name="Google Shape;391;p62"/>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92" name="Google Shape;392;p62"/>
          <p:cNvSpPr txBox="1"/>
          <p:nvPr/>
        </p:nvSpPr>
        <p:spPr>
          <a:xfrm>
            <a:off x="2777975" y="2571750"/>
            <a:ext cx="35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highlight>
                  <a:schemeClr val="accent6"/>
                </a:highlight>
              </a:rPr>
              <a:t>python manage.py createsuperuser</a:t>
            </a:r>
            <a:endParaRPr b="1">
              <a:highlight>
                <a:schemeClr val="accent6"/>
              </a:highlight>
            </a:endParaRPr>
          </a:p>
        </p:txBody>
      </p:sp>
      <p:pic>
        <p:nvPicPr>
          <p:cNvPr id="393" name="Google Shape;393;p62"/>
          <p:cNvPicPr preferRelativeResize="0"/>
          <p:nvPr/>
        </p:nvPicPr>
        <p:blipFill>
          <a:blip r:embed="rId4">
            <a:alphaModFix/>
          </a:blip>
          <a:stretch>
            <a:fillRect/>
          </a:stretch>
        </p:blipFill>
        <p:spPr>
          <a:xfrm>
            <a:off x="838200" y="3202750"/>
            <a:ext cx="7523400" cy="1140766"/>
          </a:xfrm>
          <a:prstGeom prst="rect">
            <a:avLst/>
          </a:prstGeom>
          <a:noFill/>
          <a:ln cap="flat" cmpd="sng" w="19050">
            <a:solidFill>
              <a:schemeClr val="dk2"/>
            </a:solidFill>
            <a:prstDash val="solid"/>
            <a:round/>
            <a:headEnd len="sm" w="sm" type="none"/>
            <a:tailEnd len="sm" w="sm" type="none"/>
          </a:ln>
        </p:spPr>
      </p:pic>
      <p:sp>
        <p:nvSpPr>
          <p:cNvPr id="394" name="Google Shape;394;p62"/>
          <p:cNvSpPr txBox="1"/>
          <p:nvPr/>
        </p:nvSpPr>
        <p:spPr>
          <a:xfrm>
            <a:off x="21874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95" name="Google Shape;395;p62"/>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nvSpPr>
        <p:spPr>
          <a:xfrm>
            <a:off x="1203775" y="12392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4- </a:t>
            </a:r>
            <a:r>
              <a:rPr lang="es" sz="1800">
                <a:latin typeface="Helvetica Neue Light"/>
                <a:ea typeface="Helvetica Neue Light"/>
                <a:cs typeface="Helvetica Neue Light"/>
                <a:sym typeface="Helvetica Neue Light"/>
              </a:rPr>
              <a:t>Ingresamos a /admin/ y probamos el super usuario:</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01" name="Google Shape;401;p63"/>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02" name="Google Shape;402;p63"/>
          <p:cNvPicPr preferRelativeResize="0"/>
          <p:nvPr/>
        </p:nvPicPr>
        <p:blipFill>
          <a:blip r:embed="rId4">
            <a:alphaModFix/>
          </a:blip>
          <a:stretch>
            <a:fillRect/>
          </a:stretch>
        </p:blipFill>
        <p:spPr>
          <a:xfrm>
            <a:off x="742719" y="2064525"/>
            <a:ext cx="3098700" cy="2092500"/>
          </a:xfrm>
          <a:prstGeom prst="rect">
            <a:avLst/>
          </a:prstGeom>
          <a:noFill/>
          <a:ln cap="flat" cmpd="sng" w="19050">
            <a:solidFill>
              <a:schemeClr val="dk2"/>
            </a:solidFill>
            <a:prstDash val="solid"/>
            <a:round/>
            <a:headEnd len="sm" w="sm" type="none"/>
            <a:tailEnd len="sm" w="sm" type="none"/>
          </a:ln>
        </p:spPr>
      </p:pic>
      <p:pic>
        <p:nvPicPr>
          <p:cNvPr id="403" name="Google Shape;403;p63"/>
          <p:cNvPicPr preferRelativeResize="0"/>
          <p:nvPr/>
        </p:nvPicPr>
        <p:blipFill>
          <a:blip r:embed="rId5">
            <a:alphaModFix/>
          </a:blip>
          <a:stretch>
            <a:fillRect/>
          </a:stretch>
        </p:blipFill>
        <p:spPr>
          <a:xfrm>
            <a:off x="4405653" y="1723800"/>
            <a:ext cx="3803549" cy="2959850"/>
          </a:xfrm>
          <a:prstGeom prst="rect">
            <a:avLst/>
          </a:prstGeom>
          <a:noFill/>
          <a:ln cap="flat" cmpd="sng" w="19050">
            <a:solidFill>
              <a:schemeClr val="dk2"/>
            </a:solidFill>
            <a:prstDash val="solid"/>
            <a:round/>
            <a:headEnd len="sm" w="sm" type="none"/>
            <a:tailEnd len="sm" w="sm" type="none"/>
          </a:ln>
        </p:spPr>
      </p:pic>
      <p:sp>
        <p:nvSpPr>
          <p:cNvPr id="404" name="Google Shape;404;p63"/>
          <p:cNvSpPr/>
          <p:nvPr/>
        </p:nvSpPr>
        <p:spPr>
          <a:xfrm>
            <a:off x="3986525" y="2763900"/>
            <a:ext cx="341100" cy="2901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3"/>
          <p:cNvSpPr txBox="1"/>
          <p:nvPr/>
        </p:nvSpPr>
        <p:spPr>
          <a:xfrm>
            <a:off x="21874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406" name="Google Shape;406;p63"/>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nvSpPr>
        <p:spPr>
          <a:xfrm>
            <a:off x="1203775" y="1544000"/>
            <a:ext cx="69180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¡Increible, ya tenemos acceso a nuestro panel de administración y a todas las clases del modelo de nuestra web!</a:t>
            </a:r>
            <a:endParaRPr sz="1800">
              <a:latin typeface="Helvetica Neue Light"/>
              <a:ea typeface="Helvetica Neue Light"/>
              <a:cs typeface="Helvetica Neue Light"/>
              <a:sym typeface="Helvetica Neue Light"/>
            </a:endParaRPr>
          </a:p>
        </p:txBody>
      </p:sp>
      <p:pic>
        <p:nvPicPr>
          <p:cNvPr id="412" name="Google Shape;412;p64"/>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13" name="Google Shape;413;p64"/>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Panel de administración</a:t>
            </a:r>
            <a:endParaRPr b="0" i="1" sz="3600" u="none" cap="none" strike="noStrike">
              <a:solidFill>
                <a:srgbClr val="000000"/>
              </a:solidFill>
              <a:latin typeface="Anton"/>
              <a:ea typeface="Anton"/>
              <a:cs typeface="Anton"/>
              <a:sym typeface="Anton"/>
            </a:endParaRPr>
          </a:p>
        </p:txBody>
      </p:sp>
      <p:sp>
        <p:nvSpPr>
          <p:cNvPr id="414" name="Google Shape;414;p64"/>
          <p:cNvSpPr txBox="1"/>
          <p:nvPr/>
        </p:nvSpPr>
        <p:spPr>
          <a:xfrm>
            <a:off x="512100" y="3733800"/>
            <a:ext cx="81615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5-</a:t>
            </a:r>
            <a:r>
              <a:rPr lang="es" sz="1800">
                <a:solidFill>
                  <a:schemeClr val="dk1"/>
                </a:solidFill>
                <a:latin typeface="Helvetica Neue Light"/>
                <a:ea typeface="Helvetica Neue Light"/>
                <a:cs typeface="Helvetica Neue Light"/>
                <a:sym typeface="Helvetica Neue Light"/>
              </a:rPr>
              <a:t> Obviamente, seguramente no solo habrá un super usuario, sino también otros usuarios con menos permisos, podemos crear algunos muy simplemente.</a:t>
            </a:r>
            <a:endParaRPr/>
          </a:p>
        </p:txBody>
      </p:sp>
      <p:pic>
        <p:nvPicPr>
          <p:cNvPr id="415" name="Google Shape;415;p64"/>
          <p:cNvPicPr preferRelativeResize="0"/>
          <p:nvPr/>
        </p:nvPicPr>
        <p:blipFill>
          <a:blip r:embed="rId4">
            <a:alphaModFix/>
          </a:blip>
          <a:stretch>
            <a:fillRect/>
          </a:stretch>
        </p:blipFill>
        <p:spPr>
          <a:xfrm>
            <a:off x="4027100" y="2427400"/>
            <a:ext cx="1089800" cy="108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nvSpPr>
        <p:spPr>
          <a:xfrm>
            <a:off x="517975" y="12392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21" name="Google Shape;421;p65"/>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22" name="Google Shape;422;p65"/>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pic>
        <p:nvPicPr>
          <p:cNvPr id="423" name="Google Shape;423;p65"/>
          <p:cNvPicPr preferRelativeResize="0"/>
          <p:nvPr/>
        </p:nvPicPr>
        <p:blipFill>
          <a:blip r:embed="rId4">
            <a:alphaModFix/>
          </a:blip>
          <a:stretch>
            <a:fillRect/>
          </a:stretch>
        </p:blipFill>
        <p:spPr>
          <a:xfrm>
            <a:off x="580525" y="1389900"/>
            <a:ext cx="8029575" cy="762000"/>
          </a:xfrm>
          <a:prstGeom prst="rect">
            <a:avLst/>
          </a:prstGeom>
          <a:noFill/>
          <a:ln cap="flat" cmpd="sng" w="19050">
            <a:solidFill>
              <a:schemeClr val="dk2"/>
            </a:solidFill>
            <a:prstDash val="solid"/>
            <a:round/>
            <a:headEnd len="sm" w="sm" type="none"/>
            <a:tailEnd len="sm" w="sm" type="none"/>
          </a:ln>
        </p:spPr>
      </p:pic>
      <p:pic>
        <p:nvPicPr>
          <p:cNvPr id="424" name="Google Shape;424;p65"/>
          <p:cNvPicPr preferRelativeResize="0"/>
          <p:nvPr/>
        </p:nvPicPr>
        <p:blipFill>
          <a:blip r:embed="rId5">
            <a:alphaModFix/>
          </a:blip>
          <a:stretch>
            <a:fillRect/>
          </a:stretch>
        </p:blipFill>
        <p:spPr>
          <a:xfrm>
            <a:off x="1533525" y="2303850"/>
            <a:ext cx="6403101" cy="2430124"/>
          </a:xfrm>
          <a:prstGeom prst="rect">
            <a:avLst/>
          </a:prstGeom>
          <a:noFill/>
          <a:ln cap="flat" cmpd="sng" w="19050">
            <a:solidFill>
              <a:schemeClr val="dk2"/>
            </a:solidFill>
            <a:prstDash val="solid"/>
            <a:round/>
            <a:headEnd len="sm" w="sm" type="none"/>
            <a:tailEnd len="sm" w="sm" type="none"/>
          </a:ln>
        </p:spPr>
      </p:pic>
      <p:sp>
        <p:nvSpPr>
          <p:cNvPr id="425" name="Google Shape;425;p65"/>
          <p:cNvSpPr/>
          <p:nvPr/>
        </p:nvSpPr>
        <p:spPr>
          <a:xfrm>
            <a:off x="6050425" y="1534100"/>
            <a:ext cx="6963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5"/>
          <p:cNvSpPr/>
          <p:nvPr/>
        </p:nvSpPr>
        <p:spPr>
          <a:xfrm>
            <a:off x="7485375" y="4403375"/>
            <a:ext cx="451200" cy="330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65"/>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nvSpPr>
        <p:spPr>
          <a:xfrm>
            <a:off x="594175" y="1239200"/>
            <a:ext cx="47691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Pueden llenar otros campos no obligatorios:</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33" name="Google Shape;433;p66"/>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34" name="Google Shape;434;p66"/>
          <p:cNvPicPr preferRelativeResize="0"/>
          <p:nvPr/>
        </p:nvPicPr>
        <p:blipFill>
          <a:blip r:embed="rId4">
            <a:alphaModFix/>
          </a:blip>
          <a:stretch>
            <a:fillRect/>
          </a:stretch>
        </p:blipFill>
        <p:spPr>
          <a:xfrm>
            <a:off x="1106525" y="1761500"/>
            <a:ext cx="3591000" cy="2007000"/>
          </a:xfrm>
          <a:prstGeom prst="rect">
            <a:avLst/>
          </a:prstGeom>
          <a:noFill/>
          <a:ln cap="flat" cmpd="sng" w="19050">
            <a:solidFill>
              <a:schemeClr val="dk2"/>
            </a:solidFill>
            <a:prstDash val="solid"/>
            <a:round/>
            <a:headEnd len="sm" w="sm" type="none"/>
            <a:tailEnd len="sm" w="sm" type="none"/>
          </a:ln>
        </p:spPr>
      </p:pic>
      <p:pic>
        <p:nvPicPr>
          <p:cNvPr id="435" name="Google Shape;435;p66"/>
          <p:cNvPicPr preferRelativeResize="0"/>
          <p:nvPr/>
        </p:nvPicPr>
        <p:blipFill>
          <a:blip r:embed="rId5">
            <a:alphaModFix/>
          </a:blip>
          <a:stretch>
            <a:fillRect/>
          </a:stretch>
        </p:blipFill>
        <p:spPr>
          <a:xfrm>
            <a:off x="5258750" y="1389912"/>
            <a:ext cx="3146874" cy="3259264"/>
          </a:xfrm>
          <a:prstGeom prst="rect">
            <a:avLst/>
          </a:prstGeom>
          <a:noFill/>
          <a:ln cap="flat" cmpd="sng" w="19050">
            <a:solidFill>
              <a:schemeClr val="dk2"/>
            </a:solidFill>
            <a:prstDash val="solid"/>
            <a:round/>
            <a:headEnd len="sm" w="sm" type="none"/>
            <a:tailEnd len="sm" w="sm" type="none"/>
          </a:ln>
        </p:spPr>
      </p:pic>
      <p:sp>
        <p:nvSpPr>
          <p:cNvPr id="436" name="Google Shape;436;p66"/>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sp>
        <p:nvSpPr>
          <p:cNvPr id="437" name="Google Shape;437;p66"/>
          <p:cNvSpPr txBox="1"/>
          <p:nvPr/>
        </p:nvSpPr>
        <p:spPr>
          <a:xfrm>
            <a:off x="724525" y="3846625"/>
            <a:ext cx="4356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Y establecer permisos que tendrá</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este usuario (por ahora no nos interesa):</a:t>
            </a:r>
            <a:endParaRPr/>
          </a:p>
        </p:txBody>
      </p:sp>
      <p:pic>
        <p:nvPicPr>
          <p:cNvPr id="438" name="Google Shape;438;p66"/>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8" name="Shape 158"/>
        <p:cNvGrpSpPr/>
        <p:nvPr/>
      </p:nvGrpSpPr>
      <p:grpSpPr>
        <a:xfrm>
          <a:off x="0" y="0"/>
          <a:ext cx="0" cy="0"/>
          <a:chOff x="0" y="0"/>
          <a:chExt cx="0" cy="0"/>
        </a:xfrm>
      </p:grpSpPr>
      <p:sp>
        <p:nvSpPr>
          <p:cNvPr id="159" name="Google Shape;159;p4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Heredar Templates </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Procesar contextos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Empezar a administrar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0" name="Google Shape;160;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1" name="Google Shape;161;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2" name="Google Shape;162;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nvSpPr>
        <p:spPr>
          <a:xfrm>
            <a:off x="392975" y="1340800"/>
            <a:ext cx="8334000" cy="933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Le damos SAVE y vemos que ya tenemos dos usuarios para usar el panel de </a:t>
            </a:r>
            <a:r>
              <a:rPr lang="es" sz="1800">
                <a:latin typeface="Helvetica Neue Light"/>
                <a:ea typeface="Helvetica Neue Light"/>
                <a:cs typeface="Helvetica Neue Light"/>
                <a:sym typeface="Helvetica Neue Light"/>
              </a:rPr>
              <a:t>administración</a:t>
            </a:r>
            <a:r>
              <a:rPr lang="es" sz="1800">
                <a:latin typeface="Helvetica Neue Light"/>
                <a:ea typeface="Helvetica Neue Light"/>
                <a:cs typeface="Helvetica Neue Light"/>
                <a:sym typeface="Helvetica Neue Light"/>
              </a:rPr>
              <a:t>, solo que el </a:t>
            </a:r>
            <a:r>
              <a:rPr lang="es" sz="1800">
                <a:latin typeface="Helvetica Neue Light"/>
                <a:ea typeface="Helvetica Neue Light"/>
                <a:cs typeface="Helvetica Neue Light"/>
                <a:sym typeface="Helvetica Neue Light"/>
              </a:rPr>
              <a:t>último</a:t>
            </a:r>
            <a:r>
              <a:rPr lang="es" sz="1800">
                <a:latin typeface="Helvetica Neue Light"/>
                <a:ea typeface="Helvetica Neue Light"/>
                <a:cs typeface="Helvetica Neue Light"/>
                <a:sym typeface="Helvetica Neue Light"/>
              </a:rPr>
              <a:t> no tiene permisos para nada:</a:t>
            </a:r>
            <a:endParaRPr sz="1800">
              <a:latin typeface="Helvetica Neue Light"/>
              <a:ea typeface="Helvetica Neue Light"/>
              <a:cs typeface="Helvetica Neue Light"/>
              <a:sym typeface="Helvetica Neue Light"/>
            </a:endParaRPr>
          </a:p>
        </p:txBody>
      </p:sp>
      <p:pic>
        <p:nvPicPr>
          <p:cNvPr id="444" name="Google Shape;444;p67"/>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45" name="Google Shape;445;p67"/>
          <p:cNvPicPr preferRelativeResize="0"/>
          <p:nvPr/>
        </p:nvPicPr>
        <p:blipFill>
          <a:blip r:embed="rId4">
            <a:alphaModFix/>
          </a:blip>
          <a:stretch>
            <a:fillRect/>
          </a:stretch>
        </p:blipFill>
        <p:spPr>
          <a:xfrm>
            <a:off x="1144238" y="2346773"/>
            <a:ext cx="7007926" cy="1273000"/>
          </a:xfrm>
          <a:prstGeom prst="rect">
            <a:avLst/>
          </a:prstGeom>
          <a:noFill/>
          <a:ln cap="flat" cmpd="sng" w="19050">
            <a:solidFill>
              <a:schemeClr val="dk2"/>
            </a:solidFill>
            <a:prstDash val="solid"/>
            <a:round/>
            <a:headEnd len="sm" w="sm" type="none"/>
            <a:tailEnd len="sm" w="sm" type="none"/>
          </a:ln>
        </p:spPr>
      </p:pic>
      <p:sp>
        <p:nvSpPr>
          <p:cNvPr id="446" name="Google Shape;446;p67"/>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pic>
        <p:nvPicPr>
          <p:cNvPr id="447" name="Google Shape;447;p67"/>
          <p:cNvPicPr preferRelativeResize="0"/>
          <p:nvPr/>
        </p:nvPicPr>
        <p:blipFill>
          <a:blip r:embed="rId5">
            <a:alphaModFix/>
          </a:blip>
          <a:stretch>
            <a:fillRect/>
          </a:stretch>
        </p:blipFill>
        <p:spPr>
          <a:xfrm>
            <a:off x="4093025" y="3867295"/>
            <a:ext cx="933900" cy="933900"/>
          </a:xfrm>
          <a:prstGeom prst="rect">
            <a:avLst/>
          </a:prstGeom>
          <a:noFill/>
          <a:ln>
            <a:noFill/>
          </a:ln>
        </p:spPr>
      </p:pic>
      <p:pic>
        <p:nvPicPr>
          <p:cNvPr id="448" name="Google Shape;448;p67"/>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68"/>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EJEMPLO EN VIVO</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Ahora veremos como agregar instancias de alguna clase desde el admin</a:t>
            </a:r>
            <a:r>
              <a:rPr i="1" lang="es" sz="2000">
                <a:solidFill>
                  <a:schemeClr val="lt1"/>
                </a:solidFill>
                <a:latin typeface="Helvetica Neue Light"/>
                <a:ea typeface="Helvetica Neue Light"/>
                <a:cs typeface="Helvetica Neue Light"/>
                <a:sym typeface="Helvetica Neue Light"/>
              </a:rPr>
              <a:t>.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454" name="Google Shape;454;p68"/>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9"/>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60" name="Google Shape;460;p69"/>
          <p:cNvSpPr txBox="1"/>
          <p:nvPr/>
        </p:nvSpPr>
        <p:spPr>
          <a:xfrm>
            <a:off x="507825" y="134966"/>
            <a:ext cx="78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Paso a paso</a:t>
            </a:r>
            <a:endParaRPr b="0" i="1" sz="3600" u="none" cap="none" strike="noStrike">
              <a:solidFill>
                <a:srgbClr val="000000"/>
              </a:solidFill>
              <a:latin typeface="Anton"/>
              <a:ea typeface="Anton"/>
              <a:cs typeface="Anton"/>
              <a:sym typeface="Anton"/>
            </a:endParaRPr>
          </a:p>
        </p:txBody>
      </p:sp>
      <p:pic>
        <p:nvPicPr>
          <p:cNvPr id="461" name="Google Shape;461;p69"/>
          <p:cNvPicPr preferRelativeResize="0"/>
          <p:nvPr/>
        </p:nvPicPr>
        <p:blipFill>
          <a:blip r:embed="rId4">
            <a:alphaModFix/>
          </a:blip>
          <a:stretch>
            <a:fillRect/>
          </a:stretch>
        </p:blipFill>
        <p:spPr>
          <a:xfrm>
            <a:off x="2103875" y="1291050"/>
            <a:ext cx="5240978" cy="1643300"/>
          </a:xfrm>
          <a:prstGeom prst="rect">
            <a:avLst/>
          </a:prstGeom>
          <a:noFill/>
          <a:ln cap="flat" cmpd="sng" w="19050">
            <a:solidFill>
              <a:schemeClr val="dk2"/>
            </a:solidFill>
            <a:prstDash val="solid"/>
            <a:round/>
            <a:headEnd len="sm" w="sm" type="none"/>
            <a:tailEnd len="sm" w="sm" type="none"/>
          </a:ln>
        </p:spPr>
      </p:pic>
      <p:pic>
        <p:nvPicPr>
          <p:cNvPr id="462" name="Google Shape;462;p69"/>
          <p:cNvPicPr preferRelativeResize="0"/>
          <p:nvPr/>
        </p:nvPicPr>
        <p:blipFill>
          <a:blip r:embed="rId5">
            <a:alphaModFix/>
          </a:blip>
          <a:stretch>
            <a:fillRect/>
          </a:stretch>
        </p:blipFill>
        <p:spPr>
          <a:xfrm>
            <a:off x="579875" y="3064098"/>
            <a:ext cx="7629323" cy="1643300"/>
          </a:xfrm>
          <a:prstGeom prst="rect">
            <a:avLst/>
          </a:prstGeom>
          <a:noFill/>
          <a:ln cap="flat" cmpd="sng" w="19050">
            <a:solidFill>
              <a:schemeClr val="dk2"/>
            </a:solidFill>
            <a:prstDash val="solid"/>
            <a:round/>
            <a:headEnd len="sm" w="sm" type="none"/>
            <a:tailEnd len="sm" w="sm" type="none"/>
          </a:ln>
        </p:spPr>
      </p:pic>
      <p:sp>
        <p:nvSpPr>
          <p:cNvPr id="463" name="Google Shape;463;p69"/>
          <p:cNvSpPr/>
          <p:nvPr/>
        </p:nvSpPr>
        <p:spPr>
          <a:xfrm>
            <a:off x="5916775" y="1682725"/>
            <a:ext cx="696300" cy="250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p:nvPr/>
        </p:nvSpPr>
        <p:spPr>
          <a:xfrm>
            <a:off x="7548575" y="4345225"/>
            <a:ext cx="6963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69"/>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
        <p:nvSpPr>
          <p:cNvPr id="466" name="Google Shape;466;p69"/>
          <p:cNvSpPr txBox="1"/>
          <p:nvPr/>
        </p:nvSpPr>
        <p:spPr>
          <a:xfrm>
            <a:off x="1680725" y="1165455"/>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1.</a:t>
            </a:r>
            <a:endParaRPr b="1" sz="1600">
              <a:solidFill>
                <a:srgbClr val="E0FF00"/>
              </a:solidFill>
            </a:endParaRPr>
          </a:p>
        </p:txBody>
      </p:sp>
      <p:sp>
        <p:nvSpPr>
          <p:cNvPr id="467" name="Google Shape;467;p69"/>
          <p:cNvSpPr txBox="1"/>
          <p:nvPr/>
        </p:nvSpPr>
        <p:spPr>
          <a:xfrm>
            <a:off x="165382" y="299340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2</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nvSpPr>
        <p:spPr>
          <a:xfrm>
            <a:off x="4641261" y="3122900"/>
            <a:ext cx="4149000" cy="131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Podemos ver todos los cursos creados, el de arriba es el último en crearse, vemos también que en éste caso, habían otros 6 creados </a:t>
            </a:r>
            <a:r>
              <a:rPr i="1" lang="es" sz="1800">
                <a:latin typeface="Helvetica Neue Light"/>
                <a:ea typeface="Helvetica Neue Light"/>
                <a:cs typeface="Helvetica Neue Light"/>
                <a:sym typeface="Helvetica Neue Light"/>
              </a:rPr>
              <a:t>(eso cambiará).</a:t>
            </a:r>
            <a:endParaRPr sz="1800">
              <a:latin typeface="Helvetica Neue Light"/>
              <a:ea typeface="Helvetica Neue Light"/>
              <a:cs typeface="Helvetica Neue Light"/>
              <a:sym typeface="Helvetica Neue Light"/>
            </a:endParaRPr>
          </a:p>
        </p:txBody>
      </p:sp>
      <p:pic>
        <p:nvPicPr>
          <p:cNvPr id="473" name="Google Shape;473;p70"/>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74" name="Google Shape;474;p70"/>
          <p:cNvPicPr preferRelativeResize="0"/>
          <p:nvPr/>
        </p:nvPicPr>
        <p:blipFill>
          <a:blip r:embed="rId4">
            <a:alphaModFix/>
          </a:blip>
          <a:stretch>
            <a:fillRect/>
          </a:stretch>
        </p:blipFill>
        <p:spPr>
          <a:xfrm>
            <a:off x="656675" y="1276300"/>
            <a:ext cx="3474900" cy="3032800"/>
          </a:xfrm>
          <a:prstGeom prst="rect">
            <a:avLst/>
          </a:prstGeom>
          <a:noFill/>
          <a:ln>
            <a:noFill/>
          </a:ln>
        </p:spPr>
      </p:pic>
      <p:pic>
        <p:nvPicPr>
          <p:cNvPr id="475" name="Google Shape;475;p70"/>
          <p:cNvPicPr preferRelativeResize="0"/>
          <p:nvPr/>
        </p:nvPicPr>
        <p:blipFill>
          <a:blip r:embed="rId5">
            <a:alphaModFix/>
          </a:blip>
          <a:stretch>
            <a:fillRect/>
          </a:stretch>
        </p:blipFill>
        <p:spPr>
          <a:xfrm>
            <a:off x="4831650" y="1246971"/>
            <a:ext cx="3972025" cy="1399075"/>
          </a:xfrm>
          <a:prstGeom prst="rect">
            <a:avLst/>
          </a:prstGeom>
          <a:noFill/>
          <a:ln>
            <a:noFill/>
          </a:ln>
        </p:spPr>
      </p:pic>
      <p:sp>
        <p:nvSpPr>
          <p:cNvPr id="476" name="Google Shape;476;p70"/>
          <p:cNvSpPr/>
          <p:nvPr/>
        </p:nvSpPr>
        <p:spPr>
          <a:xfrm>
            <a:off x="808975" y="2324725"/>
            <a:ext cx="10881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0"/>
          <p:cNvSpPr/>
          <p:nvPr/>
        </p:nvSpPr>
        <p:spPr>
          <a:xfrm>
            <a:off x="4909650" y="1301650"/>
            <a:ext cx="3749100" cy="1208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0"/>
          <p:cNvSpPr txBox="1"/>
          <p:nvPr/>
        </p:nvSpPr>
        <p:spPr>
          <a:xfrm>
            <a:off x="507825" y="134966"/>
            <a:ext cx="78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Paso a paso</a:t>
            </a:r>
            <a:endParaRPr b="0" i="1" sz="3600" u="none" cap="none" strike="noStrike">
              <a:solidFill>
                <a:srgbClr val="000000"/>
              </a:solidFill>
              <a:latin typeface="Anton"/>
              <a:ea typeface="Anton"/>
              <a:cs typeface="Anton"/>
              <a:sym typeface="Anton"/>
            </a:endParaRPr>
          </a:p>
        </p:txBody>
      </p:sp>
      <p:pic>
        <p:nvPicPr>
          <p:cNvPr id="479" name="Google Shape;479;p70"/>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
        <p:nvSpPr>
          <p:cNvPr id="480" name="Google Shape;480;p70"/>
          <p:cNvSpPr txBox="1"/>
          <p:nvPr/>
        </p:nvSpPr>
        <p:spPr>
          <a:xfrm>
            <a:off x="240795" y="112408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3</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
        <p:nvSpPr>
          <p:cNvPr id="481" name="Google Shape;481;p70"/>
          <p:cNvSpPr txBox="1"/>
          <p:nvPr/>
        </p:nvSpPr>
        <p:spPr>
          <a:xfrm>
            <a:off x="4395420" y="104268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4</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
        <p:nvSpPr>
          <p:cNvPr id="482" name="Google Shape;482;p70"/>
          <p:cNvSpPr/>
          <p:nvPr/>
        </p:nvSpPr>
        <p:spPr>
          <a:xfrm>
            <a:off x="6667500" y="2789968"/>
            <a:ext cx="296100" cy="330600"/>
          </a:xfrm>
          <a:prstGeom prst="upArrow">
            <a:avLst>
              <a:gd fmla="val 50000" name="adj1"/>
              <a:gd fmla="val 50000" name="adj2"/>
            </a:avLst>
          </a:prstGeom>
          <a:solidFill>
            <a:srgbClr val="E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nvSpPr>
        <p:spPr>
          <a:xfrm>
            <a:off x="809552" y="24798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Agregar datos a nuestro model</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18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i="1" lang="es" sz="2000">
                <a:latin typeface="Helvetica Neue Light"/>
                <a:ea typeface="Helvetica Neue Light"/>
                <a:cs typeface="Helvetica Neue Light"/>
                <a:sym typeface="Helvetica Neue Light"/>
              </a:rPr>
              <a:t>Por medio del panel de administración cargar dos modelos distintos con datos. </a:t>
            </a:r>
            <a:r>
              <a:rPr i="1" lang="es" sz="2000">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88" name="Google Shape;48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9" name="Google Shape;489;p7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490" name="Google Shape;490;p71"/>
          <p:cNvSpPr txBox="1"/>
          <p:nvPr/>
        </p:nvSpPr>
        <p:spPr>
          <a:xfrm>
            <a:off x="2602050" y="4410000"/>
            <a:ext cx="39399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T</a:t>
            </a:r>
            <a:r>
              <a:rPr lang="es" sz="1600">
                <a:solidFill>
                  <a:schemeClr val="dk1"/>
                </a:solidFill>
                <a:latin typeface="Helvetica Neue Light"/>
                <a:ea typeface="Helvetica Neue Light"/>
                <a:cs typeface="Helvetica Neue Light"/>
                <a:sym typeface="Helvetica Neue Light"/>
              </a:rPr>
              <a:t>iempo estimado</a:t>
            </a:r>
            <a:r>
              <a:rPr lang="es" sz="1600">
                <a:solidFill>
                  <a:schemeClr val="dk1"/>
                </a:solidFill>
                <a:latin typeface="Helvetica Neue Light"/>
                <a:ea typeface="Helvetica Neue Light"/>
                <a:cs typeface="Helvetica Neue Light"/>
                <a:sym typeface="Helvetica Neue Light"/>
              </a:rPr>
              <a:t>: 15 minutos</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nvSpPr>
        <p:spPr>
          <a:xfrm>
            <a:off x="413300" y="433800"/>
            <a:ext cx="7631700" cy="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A</a:t>
            </a:r>
            <a:r>
              <a:rPr i="1" lang="es" sz="4000">
                <a:solidFill>
                  <a:schemeClr val="dk1"/>
                </a:solidFill>
                <a:latin typeface="Anton"/>
                <a:ea typeface="Anton"/>
                <a:cs typeface="Anton"/>
                <a:sym typeface="Anton"/>
              </a:rPr>
              <a:t>gregar datos a nuestro model</a:t>
            </a:r>
            <a:endParaRPr b="0" i="1" sz="2600" u="none" cap="none" strike="noStrike">
              <a:solidFill>
                <a:srgbClr val="000000"/>
              </a:solidFill>
              <a:latin typeface="Anton"/>
              <a:ea typeface="Anton"/>
              <a:cs typeface="Anton"/>
              <a:sym typeface="Anton"/>
            </a:endParaRPr>
          </a:p>
        </p:txBody>
      </p:sp>
      <p:sp>
        <p:nvSpPr>
          <p:cNvPr id="496" name="Google Shape;496;p72"/>
          <p:cNvSpPr txBox="1"/>
          <p:nvPr/>
        </p:nvSpPr>
        <p:spPr>
          <a:xfrm>
            <a:off x="432100" y="1813550"/>
            <a:ext cx="7298700" cy="1794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Crear un </a:t>
            </a:r>
            <a:r>
              <a:rPr lang="es" sz="2000">
                <a:latin typeface="Helvetica Neue Light"/>
                <a:ea typeface="Helvetica Neue Light"/>
                <a:cs typeface="Helvetica Neue Light"/>
                <a:sym typeface="Helvetica Neue Light"/>
              </a:rPr>
              <a:t>superusuario</a:t>
            </a:r>
            <a:r>
              <a:rPr lang="es" sz="2000">
                <a:latin typeface="Helvetica Neue Light"/>
                <a:ea typeface="Helvetica Neue Light"/>
                <a:cs typeface="Helvetica Neue Light"/>
                <a:sym typeface="Helvetica Neue Light"/>
              </a:rPr>
              <a:t> para poder ingresar al panel de administración.</a:t>
            </a:r>
            <a:endParaRPr sz="2000">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SzPts val="1600"/>
              <a:buFont typeface="Helvetica Neue Light"/>
              <a:buChar char="➔"/>
            </a:pPr>
            <a:r>
              <a:rPr lang="es" sz="1600">
                <a:latin typeface="Helvetica Neue Light"/>
                <a:ea typeface="Helvetica Neue Light"/>
                <a:cs typeface="Helvetica Neue Light"/>
                <a:sym typeface="Helvetica Neue Light"/>
              </a:rPr>
              <a:t>Una vez ingresados agregar datos a dos modelos distintos (</a:t>
            </a:r>
            <a:r>
              <a:rPr lang="es" sz="1600">
                <a:latin typeface="Helvetica Neue Light"/>
                <a:ea typeface="Helvetica Neue Light"/>
                <a:cs typeface="Helvetica Neue Light"/>
                <a:sym typeface="Helvetica Neue Light"/>
              </a:rPr>
              <a:t>botón</a:t>
            </a:r>
            <a:r>
              <a:rPr lang="es" sz="1600">
                <a:latin typeface="Helvetica Neue Light"/>
                <a:ea typeface="Helvetica Neue Light"/>
                <a:cs typeface="Helvetica Neue Light"/>
                <a:sym typeface="Helvetica Neue Light"/>
              </a:rPr>
              <a:t> add).</a:t>
            </a:r>
            <a:endParaRPr b="0" sz="16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97" name="Google Shape;497;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8" name="Google Shape;498;p7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99" name="Google Shape;499;p72"/>
          <p:cNvSpPr txBox="1"/>
          <p:nvPr/>
        </p:nvSpPr>
        <p:spPr>
          <a:xfrm>
            <a:off x="490100" y="1129075"/>
            <a:ext cx="39399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600">
                <a:solidFill>
                  <a:schemeClr val="dk1"/>
                </a:solidFill>
                <a:latin typeface="Helvetica Neue Light"/>
                <a:ea typeface="Helvetica Neue Light"/>
                <a:cs typeface="Helvetica Neue Light"/>
                <a:sym typeface="Helvetica Neue Light"/>
              </a:rPr>
              <a:t>Tiempo estimado: 15 minutos</a:t>
            </a:r>
            <a:endParaRPr i="1"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7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05" name="Google Shape;505;p7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74"/>
          <p:cNvSpPr txBox="1"/>
          <p:nvPr/>
        </p:nvSpPr>
        <p:spPr>
          <a:xfrm>
            <a:off x="1956450" y="14844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11" name="Google Shape;511;p74"/>
          <p:cNvSpPr txBox="1"/>
          <p:nvPr/>
        </p:nvSpPr>
        <p:spPr>
          <a:xfrm>
            <a:off x="1727850" y="2518300"/>
            <a:ext cx="5905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p:txBody>
      </p:sp>
      <p:sp>
        <p:nvSpPr>
          <p:cNvPr id="512" name="Google Shape;512;p74"/>
          <p:cNvSpPr txBox="1"/>
          <p:nvPr/>
        </p:nvSpPr>
        <p:spPr>
          <a:xfrm>
            <a:off x="2345750" y="2971075"/>
            <a:ext cx="47706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H</a:t>
            </a:r>
            <a:r>
              <a:rPr lang="es" sz="1700">
                <a:solidFill>
                  <a:srgbClr val="E0FF00"/>
                </a:solidFill>
                <a:latin typeface="Helvetica Neue Light"/>
                <a:ea typeface="Helvetica Neue Light"/>
                <a:cs typeface="Helvetica Neue Light"/>
                <a:sym typeface="Helvetica Neue Light"/>
              </a:rPr>
              <a:t>eredar contextos entre HTML</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Navegar entre distintos  .html</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Ingresar al panel de admin </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Cargar datos desde el panel</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7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18" name="Google Shape;518;p7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2" name="Shape 522"/>
        <p:cNvGrpSpPr/>
        <p:nvPr/>
      </p:nvGrpSpPr>
      <p:grpSpPr>
        <a:xfrm>
          <a:off x="0" y="0"/>
          <a:ext cx="0" cy="0"/>
          <a:chOff x="0" y="0"/>
          <a:chExt cx="0" cy="0"/>
        </a:xfrm>
      </p:grpSpPr>
      <p:sp>
        <p:nvSpPr>
          <p:cNvPr id="523" name="Google Shape;523;p7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524" name="Google Shape;524;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sp>
        <p:nvSpPr>
          <p:cNvPr id="167" name="Google Shape;167;p4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9" name="Google Shape;169;p4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4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4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4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4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4" name="Google Shape;174;p4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5" name="Google Shape;175;p4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p4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41"/>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4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4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1" name="Google Shape;181;p4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2" name="Google Shape;182;p4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p:txBody>
      </p:sp>
      <p:sp>
        <p:nvSpPr>
          <p:cNvPr id="183" name="Google Shape;183;p41"/>
          <p:cNvSpPr/>
          <p:nvPr/>
        </p:nvSpPr>
        <p:spPr>
          <a:xfrm>
            <a:off x="37999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20</a:t>
            </a:r>
            <a:endParaRPr b="0" i="0" sz="1400" u="none" cap="none" strike="noStrike">
              <a:solidFill>
                <a:srgbClr val="000000"/>
              </a:solidFill>
              <a:latin typeface="Arial"/>
              <a:ea typeface="Arial"/>
              <a:cs typeface="Arial"/>
              <a:sym typeface="Arial"/>
            </a:endParaRPr>
          </a:p>
        </p:txBody>
      </p:sp>
      <p:cxnSp>
        <p:nvCxnSpPr>
          <p:cNvPr id="184" name="Google Shape;184;p4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4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4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4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8" name="Google Shape;188;p4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9" name="Google Shape;189;p4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0" name="Google Shape;190;p41"/>
          <p:cNvSpPr txBox="1"/>
          <p:nvPr/>
        </p:nvSpPr>
        <p:spPr>
          <a:xfrm>
            <a:off x="17118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1" name="Google Shape;191;p41"/>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19</a:t>
            </a:r>
            <a:endParaRPr b="0" i="0" sz="1400" u="none" cap="none" strike="noStrike">
              <a:solidFill>
                <a:srgbClr val="000000"/>
              </a:solidFill>
              <a:latin typeface="Helvetica Neue"/>
              <a:ea typeface="Helvetica Neue"/>
              <a:cs typeface="Helvetica Neue"/>
              <a:sym typeface="Helvetica Neue"/>
            </a:endParaRPr>
          </a:p>
        </p:txBody>
      </p:sp>
      <p:sp>
        <p:nvSpPr>
          <p:cNvPr id="192" name="Google Shape;192;p41"/>
          <p:cNvSpPr txBox="1"/>
          <p:nvPr/>
        </p:nvSpPr>
        <p:spPr>
          <a:xfrm>
            <a:off x="1355638" y="1728588"/>
            <a:ext cx="200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Playground Intermedio (Parte 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solidFill>
                <a:schemeClr val="dk1"/>
              </a:solidFill>
              <a:latin typeface="Helvetica Neue"/>
              <a:ea typeface="Helvetica Neue"/>
              <a:cs typeface="Helvetica Neue"/>
              <a:sym typeface="Helvetica Neue"/>
            </a:endParaRPr>
          </a:p>
        </p:txBody>
      </p:sp>
      <p:sp>
        <p:nvSpPr>
          <p:cNvPr id="193" name="Google Shape;193;p41"/>
          <p:cNvSpPr txBox="1"/>
          <p:nvPr/>
        </p:nvSpPr>
        <p:spPr>
          <a:xfrm>
            <a:off x="1761783" y="3013000"/>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700">
                <a:solidFill>
                  <a:schemeClr val="dk1"/>
                </a:solidFill>
                <a:latin typeface="Helvetica Neue Light"/>
                <a:ea typeface="Helvetica Neue Light"/>
                <a:cs typeface="Helvetica Neue Light"/>
                <a:sym typeface="Helvetica Neue Light"/>
              </a:rPr>
              <a:t>JUGANDO CON  HTML </a:t>
            </a:r>
            <a:endParaRPr sz="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Light"/>
              <a:ea typeface="Helvetica Neue Light"/>
              <a:cs typeface="Helvetica Neue Light"/>
              <a:sym typeface="Helvetica Neue Light"/>
            </a:endParaRPr>
          </a:p>
        </p:txBody>
      </p:sp>
      <p:sp>
        <p:nvSpPr>
          <p:cNvPr id="194" name="Google Shape;194;p41"/>
          <p:cNvSpPr txBox="1"/>
          <p:nvPr/>
        </p:nvSpPr>
        <p:spPr>
          <a:xfrm>
            <a:off x="1761783"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MI DJANGO A GITHUB</a:t>
            </a:r>
            <a:endParaRPr sz="700">
              <a:latin typeface="Helvetica Neue Light"/>
              <a:ea typeface="Helvetica Neue Light"/>
              <a:cs typeface="Helvetica Neue Light"/>
              <a:sym typeface="Helvetica Neue Light"/>
            </a:endParaRPr>
          </a:p>
        </p:txBody>
      </p:sp>
      <p:sp>
        <p:nvSpPr>
          <p:cNvPr id="195" name="Google Shape;195;p41"/>
          <p:cNvSpPr txBox="1"/>
          <p:nvPr/>
        </p:nvSpPr>
        <p:spPr>
          <a:xfrm>
            <a:off x="3706822" y="1700150"/>
            <a:ext cx="2002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Playground Intermedio (parte II)</a:t>
            </a:r>
            <a:endParaRPr b="1" sz="1200">
              <a:solidFill>
                <a:schemeClr val="dk1"/>
              </a:solidFill>
              <a:latin typeface="Helvetica Neue"/>
              <a:ea typeface="Helvetica Neue"/>
              <a:cs typeface="Helvetica Neue"/>
              <a:sym typeface="Helvetica Neue"/>
            </a:endParaRPr>
          </a:p>
        </p:txBody>
      </p:sp>
      <p:sp>
        <p:nvSpPr>
          <p:cNvPr id="196" name="Google Shape;196;p41"/>
          <p:cNvSpPr txBox="1"/>
          <p:nvPr/>
        </p:nvSpPr>
        <p:spPr>
          <a:xfrm>
            <a:off x="4094795" y="2541063"/>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HERENCIA Y NAVEGACIÓN</a:t>
            </a:r>
            <a:endParaRPr sz="700">
              <a:solidFill>
                <a:schemeClr val="dk1"/>
              </a:solidFill>
              <a:latin typeface="Helvetica Neue Light"/>
              <a:ea typeface="Helvetica Neue Light"/>
              <a:cs typeface="Helvetica Neue Light"/>
              <a:sym typeface="Helvetica Neue Light"/>
            </a:endParaRPr>
          </a:p>
        </p:txBody>
      </p:sp>
      <p:pic>
        <p:nvPicPr>
          <p:cNvPr id="197" name="Google Shape;197;p41"/>
          <p:cNvPicPr preferRelativeResize="0"/>
          <p:nvPr/>
        </p:nvPicPr>
        <p:blipFill rotWithShape="1">
          <a:blip r:embed="rId5">
            <a:alphaModFix/>
          </a:blip>
          <a:srcRect b="0" l="0" r="0" t="0"/>
          <a:stretch/>
        </p:blipFill>
        <p:spPr>
          <a:xfrm>
            <a:off x="1451808" y="2533748"/>
            <a:ext cx="307150" cy="307150"/>
          </a:xfrm>
          <a:prstGeom prst="rect">
            <a:avLst/>
          </a:prstGeom>
          <a:noFill/>
          <a:ln>
            <a:noFill/>
          </a:ln>
        </p:spPr>
      </p:pic>
      <p:pic>
        <p:nvPicPr>
          <p:cNvPr id="198" name="Google Shape;198;p41"/>
          <p:cNvPicPr preferRelativeResize="0"/>
          <p:nvPr/>
        </p:nvPicPr>
        <p:blipFill rotWithShape="1">
          <a:blip r:embed="rId5">
            <a:alphaModFix/>
          </a:blip>
          <a:srcRect b="0" l="0" r="0" t="0"/>
          <a:stretch/>
        </p:blipFill>
        <p:spPr>
          <a:xfrm>
            <a:off x="3799975" y="3000636"/>
            <a:ext cx="307150" cy="307150"/>
          </a:xfrm>
          <a:prstGeom prst="rect">
            <a:avLst/>
          </a:prstGeom>
          <a:noFill/>
          <a:ln>
            <a:noFill/>
          </a:ln>
        </p:spPr>
      </p:pic>
      <p:sp>
        <p:nvSpPr>
          <p:cNvPr id="199" name="Google Shape;199;p41"/>
          <p:cNvSpPr txBox="1"/>
          <p:nvPr/>
        </p:nvSpPr>
        <p:spPr>
          <a:xfrm>
            <a:off x="4124620" y="2924125"/>
            <a:ext cx="15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AGREGANDO DATOS A NUESTRO MODELO</a:t>
            </a:r>
            <a:endParaRPr sz="700">
              <a:latin typeface="Helvetica Neue Light"/>
              <a:ea typeface="Helvetica Neue Light"/>
              <a:cs typeface="Helvetica Neue Light"/>
              <a:sym typeface="Helvetica Neue Light"/>
            </a:endParaRPr>
          </a:p>
        </p:txBody>
      </p:sp>
      <p:pic>
        <p:nvPicPr>
          <p:cNvPr id="200" name="Google Shape;200;p41"/>
          <p:cNvPicPr preferRelativeResize="0"/>
          <p:nvPr/>
        </p:nvPicPr>
        <p:blipFill rotWithShape="1">
          <a:blip r:embed="rId5">
            <a:alphaModFix/>
          </a:blip>
          <a:srcRect b="0" l="0" r="0" t="0"/>
          <a:stretch/>
        </p:blipFill>
        <p:spPr>
          <a:xfrm>
            <a:off x="3799975" y="2533748"/>
            <a:ext cx="307150" cy="307150"/>
          </a:xfrm>
          <a:prstGeom prst="rect">
            <a:avLst/>
          </a:prstGeom>
          <a:noFill/>
          <a:ln>
            <a:noFill/>
          </a:ln>
        </p:spPr>
      </p:pic>
      <p:pic>
        <p:nvPicPr>
          <p:cNvPr id="201" name="Google Shape;201;p41"/>
          <p:cNvPicPr preferRelativeResize="0"/>
          <p:nvPr/>
        </p:nvPicPr>
        <p:blipFill rotWithShape="1">
          <a:blip r:embed="rId5">
            <a:alphaModFix/>
          </a:blip>
          <a:srcRect b="0" l="0" r="0" t="0"/>
          <a:stretch/>
        </p:blipFill>
        <p:spPr>
          <a:xfrm>
            <a:off x="1451808" y="3000648"/>
            <a:ext cx="307150" cy="307150"/>
          </a:xfrm>
          <a:prstGeom prst="rect">
            <a:avLst/>
          </a:prstGeom>
          <a:noFill/>
          <a:ln>
            <a:noFill/>
          </a:ln>
        </p:spPr>
      </p:pic>
      <p:sp>
        <p:nvSpPr>
          <p:cNvPr id="202" name="Google Shape;202;p41"/>
          <p:cNvSpPr/>
          <p:nvPr/>
        </p:nvSpPr>
        <p:spPr>
          <a:xfrm>
            <a:off x="62383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21</a:t>
            </a:r>
            <a:endParaRPr b="0" i="0" sz="1400" u="none" cap="none" strike="noStrike">
              <a:solidFill>
                <a:srgbClr val="000000"/>
              </a:solidFill>
              <a:latin typeface="Arial"/>
              <a:ea typeface="Arial"/>
              <a:cs typeface="Arial"/>
              <a:sym typeface="Arial"/>
            </a:endParaRPr>
          </a:p>
        </p:txBody>
      </p:sp>
      <p:sp>
        <p:nvSpPr>
          <p:cNvPr id="203" name="Google Shape;203;p41"/>
          <p:cNvSpPr txBox="1"/>
          <p:nvPr/>
        </p:nvSpPr>
        <p:spPr>
          <a:xfrm>
            <a:off x="6162750" y="1683525"/>
            <a:ext cx="1884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Playground Intermedio (parte III)</a:t>
            </a:r>
            <a:endParaRPr b="1" sz="1200">
              <a:solidFill>
                <a:schemeClr val="dk1"/>
              </a:solidFill>
              <a:latin typeface="Helvetica Neue"/>
              <a:ea typeface="Helvetica Neue"/>
              <a:cs typeface="Helvetica Neue"/>
              <a:sym typeface="Helvetica Neue"/>
            </a:endParaRPr>
          </a:p>
        </p:txBody>
      </p:sp>
      <p:sp>
        <p:nvSpPr>
          <p:cNvPr id="204" name="Google Shape;204;p41"/>
          <p:cNvSpPr txBox="1"/>
          <p:nvPr/>
        </p:nvSpPr>
        <p:spPr>
          <a:xfrm>
            <a:off x="6498205" y="2541075"/>
            <a:ext cx="18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AGREGAR CON UN API FORM</a:t>
            </a:r>
            <a:endParaRPr sz="700">
              <a:solidFill>
                <a:schemeClr val="dk1"/>
              </a:solidFill>
              <a:latin typeface="Helvetica Neue Light"/>
              <a:ea typeface="Helvetica Neue Light"/>
              <a:cs typeface="Helvetica Neue Light"/>
              <a:sym typeface="Helvetica Neue Light"/>
            </a:endParaRPr>
          </a:p>
        </p:txBody>
      </p:sp>
      <p:pic>
        <p:nvPicPr>
          <p:cNvPr id="205" name="Google Shape;205;p41"/>
          <p:cNvPicPr preferRelativeResize="0"/>
          <p:nvPr/>
        </p:nvPicPr>
        <p:blipFill rotWithShape="1">
          <a:blip r:embed="rId5">
            <a:alphaModFix/>
          </a:blip>
          <a:srcRect b="0" l="0" r="0" t="0"/>
          <a:stretch/>
        </p:blipFill>
        <p:spPr>
          <a:xfrm>
            <a:off x="6162175" y="2533748"/>
            <a:ext cx="307150" cy="307150"/>
          </a:xfrm>
          <a:prstGeom prst="rect">
            <a:avLst/>
          </a:prstGeom>
          <a:noFill/>
          <a:ln>
            <a:noFill/>
          </a:ln>
        </p:spPr>
      </p:pic>
      <p:pic>
        <p:nvPicPr>
          <p:cNvPr id="206" name="Google Shape;206;p41"/>
          <p:cNvPicPr preferRelativeResize="0"/>
          <p:nvPr/>
        </p:nvPicPr>
        <p:blipFill>
          <a:blip r:embed="rId6">
            <a:alphaModFix/>
          </a:blip>
          <a:stretch>
            <a:fillRect/>
          </a:stretch>
        </p:blipFill>
        <p:spPr>
          <a:xfrm>
            <a:off x="6132000" y="3410413"/>
            <a:ext cx="367500" cy="367500"/>
          </a:xfrm>
          <a:prstGeom prst="rect">
            <a:avLst/>
          </a:prstGeom>
          <a:noFill/>
          <a:ln>
            <a:noFill/>
          </a:ln>
        </p:spPr>
      </p:pic>
      <p:sp>
        <p:nvSpPr>
          <p:cNvPr id="207" name="Google Shape;207;p41"/>
          <p:cNvSpPr txBox="1"/>
          <p:nvPr/>
        </p:nvSpPr>
        <p:spPr>
          <a:xfrm>
            <a:off x="6498205" y="3465700"/>
            <a:ext cx="18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PRIMERA ENTREGA INTERMEDIA</a:t>
            </a:r>
            <a:endParaRPr sz="700">
              <a:solidFill>
                <a:schemeClr val="dk1"/>
              </a:solidFill>
              <a:latin typeface="Helvetica Neue Light"/>
              <a:ea typeface="Helvetica Neue Light"/>
              <a:cs typeface="Helvetica Neue Light"/>
              <a:sym typeface="Helvetica Neue Light"/>
            </a:endParaRPr>
          </a:p>
        </p:txBody>
      </p:sp>
      <p:sp>
        <p:nvSpPr>
          <p:cNvPr id="208" name="Google Shape;208;p41"/>
          <p:cNvSpPr txBox="1"/>
          <p:nvPr/>
        </p:nvSpPr>
        <p:spPr>
          <a:xfrm>
            <a:off x="6469325" y="3007963"/>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CREACIÓN DE FORMULARIOS. </a:t>
            </a:r>
            <a:endParaRPr sz="700">
              <a:solidFill>
                <a:schemeClr val="dk1"/>
              </a:solidFill>
              <a:latin typeface="Helvetica Neue Light"/>
              <a:ea typeface="Helvetica Neue Light"/>
              <a:cs typeface="Helvetica Neue Light"/>
              <a:sym typeface="Helvetica Neue Light"/>
            </a:endParaRPr>
          </a:p>
        </p:txBody>
      </p:sp>
      <p:pic>
        <p:nvPicPr>
          <p:cNvPr id="209" name="Google Shape;209;p41"/>
          <p:cNvPicPr preferRelativeResize="0"/>
          <p:nvPr/>
        </p:nvPicPr>
        <p:blipFill>
          <a:blip r:embed="rId7">
            <a:alphaModFix/>
          </a:blip>
          <a:stretch>
            <a:fillRect/>
          </a:stretch>
        </p:blipFill>
        <p:spPr>
          <a:xfrm>
            <a:off x="6148150" y="3015813"/>
            <a:ext cx="307150" cy="30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4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HERENCIA DE TEMPLATES</a:t>
            </a:r>
            <a:endParaRPr i="1" sz="3600">
              <a:solidFill>
                <a:srgbClr val="E0FF00"/>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nvSpPr>
        <p:spPr>
          <a:xfrm>
            <a:off x="1074600" y="1609825"/>
            <a:ext cx="7222800" cy="11712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Consiste en usar de “base” determinadas cosas que estarán en todos nuestros templates. Suele ser la barra del menú principal, el pie de </a:t>
            </a:r>
            <a:r>
              <a:rPr lang="es" sz="2000">
                <a:latin typeface="Helvetica Neue Light"/>
                <a:ea typeface="Helvetica Neue Light"/>
                <a:cs typeface="Helvetica Neue Light"/>
                <a:sym typeface="Helvetica Neue Light"/>
              </a:rPr>
              <a:t>página</a:t>
            </a:r>
            <a:r>
              <a:rPr lang="es" sz="2000">
                <a:latin typeface="Helvetica Neue Light"/>
                <a:ea typeface="Helvetica Neue Light"/>
                <a:cs typeface="Helvetica Neue Light"/>
                <a:sym typeface="Helvetica Neue Light"/>
              </a:rPr>
              <a:t>, logo, etc. Son cosas que serán </a:t>
            </a:r>
            <a:r>
              <a:rPr lang="es" sz="2000">
                <a:latin typeface="Helvetica Neue Light"/>
                <a:ea typeface="Helvetica Neue Light"/>
                <a:cs typeface="Helvetica Neue Light"/>
                <a:sym typeface="Helvetica Neue Light"/>
              </a:rPr>
              <a:t>idénticas</a:t>
            </a:r>
            <a:r>
              <a:rPr lang="es" sz="2000">
                <a:latin typeface="Helvetica Neue Light"/>
                <a:ea typeface="Helvetica Neue Light"/>
                <a:cs typeface="Helvetica Neue Light"/>
                <a:sym typeface="Helvetica Neue Light"/>
              </a:rPr>
              <a:t> en cada </a:t>
            </a:r>
            <a:r>
              <a:rPr lang="es" sz="2000">
                <a:latin typeface="Helvetica Neue Light"/>
                <a:ea typeface="Helvetica Neue Light"/>
                <a:cs typeface="Helvetica Neue Light"/>
                <a:sym typeface="Helvetica Neue Light"/>
              </a:rPr>
              <a:t>página</a:t>
            </a:r>
            <a:r>
              <a:rPr lang="es"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pic>
        <p:nvPicPr>
          <p:cNvPr id="220" name="Google Shape;220;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1" name="Google Shape;221;p43"/>
          <p:cNvSpPr txBox="1"/>
          <p:nvPr/>
        </p:nvSpPr>
        <p:spPr>
          <a:xfrm>
            <a:off x="23398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¿En qué consiste?</a:t>
            </a:r>
            <a:endParaRPr b="0" i="1" sz="3600" u="none" cap="none" strike="noStrike">
              <a:solidFill>
                <a:srgbClr val="000000"/>
              </a:solidFill>
              <a:latin typeface="Anton"/>
              <a:ea typeface="Anton"/>
              <a:cs typeface="Anton"/>
              <a:sym typeface="Anton"/>
            </a:endParaRPr>
          </a:p>
        </p:txBody>
      </p:sp>
      <p:sp>
        <p:nvSpPr>
          <p:cNvPr id="222" name="Google Shape;222;p43"/>
          <p:cNvSpPr txBox="1"/>
          <p:nvPr/>
        </p:nvSpPr>
        <p:spPr>
          <a:xfrm>
            <a:off x="4230525" y="3671225"/>
            <a:ext cx="77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700"/>
              <a:t>👉</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nvSpPr>
        <p:spPr>
          <a:xfrm>
            <a:off x="651900" y="1244975"/>
            <a:ext cx="7993500" cy="9891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En base a donde habíamos llegado antes, podemos definir que los siguientes bloques serán estáticos: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28" name="Google Shape;22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9" name="Google Shape;229;p44"/>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30" name="Google Shape;230;p44"/>
          <p:cNvPicPr preferRelativeResize="0"/>
          <p:nvPr/>
        </p:nvPicPr>
        <p:blipFill>
          <a:blip r:embed="rId4">
            <a:alphaModFix/>
          </a:blip>
          <a:stretch>
            <a:fillRect/>
          </a:stretch>
        </p:blipFill>
        <p:spPr>
          <a:xfrm>
            <a:off x="2394025" y="2317175"/>
            <a:ext cx="4958601" cy="2372774"/>
          </a:xfrm>
          <a:prstGeom prst="rect">
            <a:avLst/>
          </a:prstGeom>
          <a:noFill/>
          <a:ln>
            <a:noFill/>
          </a:ln>
        </p:spPr>
      </p:pic>
      <p:sp>
        <p:nvSpPr>
          <p:cNvPr id="231" name="Google Shape;231;p44"/>
          <p:cNvSpPr/>
          <p:nvPr/>
        </p:nvSpPr>
        <p:spPr>
          <a:xfrm>
            <a:off x="1615925" y="2274175"/>
            <a:ext cx="5847300" cy="2394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Menú</a:t>
            </a:r>
            <a:endParaRPr sz="1200">
              <a:latin typeface="Helvetica Neue Light"/>
              <a:ea typeface="Helvetica Neue Light"/>
              <a:cs typeface="Helvetica Neue Light"/>
              <a:sym typeface="Helvetica Neue Light"/>
            </a:endParaRPr>
          </a:p>
        </p:txBody>
      </p:sp>
      <p:sp>
        <p:nvSpPr>
          <p:cNvPr id="232" name="Google Shape;232;p44"/>
          <p:cNvSpPr/>
          <p:nvPr/>
        </p:nvSpPr>
        <p:spPr>
          <a:xfrm>
            <a:off x="1615925" y="4278625"/>
            <a:ext cx="5847300" cy="411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Pie</a:t>
            </a:r>
            <a:endParaRPr sz="1200">
              <a:latin typeface="Helvetica Neue Light"/>
              <a:ea typeface="Helvetica Neue Light"/>
              <a:cs typeface="Helvetica Neue Light"/>
              <a:sym typeface="Helvetica Neue Light"/>
            </a:endParaRPr>
          </a:p>
        </p:txBody>
      </p:sp>
      <p:sp>
        <p:nvSpPr>
          <p:cNvPr id="233" name="Google Shape;233;p44"/>
          <p:cNvSpPr/>
          <p:nvPr/>
        </p:nvSpPr>
        <p:spPr>
          <a:xfrm>
            <a:off x="1615925" y="2524150"/>
            <a:ext cx="5847300" cy="1733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Título</a:t>
            </a:r>
            <a:endParaRPr sz="1200">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nvSpPr>
        <p:spPr>
          <a:xfrm>
            <a:off x="651900" y="1321175"/>
            <a:ext cx="7993500" cy="11712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Esto se realiza dejando todo lo que no cambiará en un template “padre”, y haciendo que los templates que usan esas partes sean “hijos” que heredan esa estructura.  Hacerlo es muy simple:</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39" name="Google Shape;23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0" name="Google Shape;240;p45"/>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41" name="Google Shape;241;p45"/>
          <p:cNvPicPr preferRelativeResize="0"/>
          <p:nvPr/>
        </p:nvPicPr>
        <p:blipFill>
          <a:blip r:embed="rId4">
            <a:alphaModFix/>
          </a:blip>
          <a:stretch>
            <a:fillRect/>
          </a:stretch>
        </p:blipFill>
        <p:spPr>
          <a:xfrm>
            <a:off x="775150" y="2898325"/>
            <a:ext cx="2457450" cy="1885950"/>
          </a:xfrm>
          <a:prstGeom prst="rect">
            <a:avLst/>
          </a:prstGeom>
          <a:noFill/>
          <a:ln>
            <a:noFill/>
          </a:ln>
        </p:spPr>
      </p:pic>
      <p:sp>
        <p:nvSpPr>
          <p:cNvPr id="242" name="Google Shape;242;p45"/>
          <p:cNvSpPr txBox="1"/>
          <p:nvPr/>
        </p:nvSpPr>
        <p:spPr>
          <a:xfrm>
            <a:off x="3560875" y="3087475"/>
            <a:ext cx="5151000" cy="12930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lang="es" sz="1800">
                <a:solidFill>
                  <a:schemeClr val="dk1"/>
                </a:solidFill>
                <a:latin typeface="Helvetica Neue Light"/>
                <a:ea typeface="Helvetica Neue Light"/>
                <a:cs typeface="Helvetica Neue Light"/>
                <a:sym typeface="Helvetica Neue Light"/>
              </a:rPr>
              <a:t> Crearemos un template “padre”, lo llamaremos </a:t>
            </a:r>
            <a:r>
              <a:rPr b="1" lang="es" sz="1800">
                <a:solidFill>
                  <a:schemeClr val="dk1"/>
                </a:solidFill>
                <a:latin typeface="Helvetica Neue"/>
                <a:ea typeface="Helvetica Neue"/>
                <a:cs typeface="Helvetica Neue"/>
                <a:sym typeface="Helvetica Neue"/>
              </a:rPr>
              <a:t>padre.html</a:t>
            </a:r>
            <a:r>
              <a:rPr lang="es" sz="1800">
                <a:solidFill>
                  <a:schemeClr val="dk1"/>
                </a:solidFill>
                <a:latin typeface="Helvetica Neue Light"/>
                <a:ea typeface="Helvetica Neue Light"/>
                <a:cs typeface="Helvetica Neue Light"/>
                <a:sym typeface="Helvetica Neue Light"/>
              </a:rPr>
              <a:t>, y ahí ponemos todo lo que teníamos en inicio.html.</a:t>
            </a:r>
            <a:endParaRPr sz="1800"/>
          </a:p>
        </p:txBody>
      </p:sp>
      <p:pic>
        <p:nvPicPr>
          <p:cNvPr id="243" name="Google Shape;243;p45"/>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nvSpPr>
        <p:spPr>
          <a:xfrm>
            <a:off x="651900" y="2616575"/>
            <a:ext cx="3522000" cy="4929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2-</a:t>
            </a:r>
            <a:r>
              <a:rPr lang="es" sz="1800">
                <a:latin typeface="Helvetica Neue Light"/>
                <a:ea typeface="Helvetica Neue Light"/>
                <a:cs typeface="Helvetica Neue Light"/>
                <a:sym typeface="Helvetica Neue Light"/>
              </a:rPr>
              <a:t> Dentro de padre.html, creamos un segmento que será el que cambiará </a:t>
            </a:r>
            <a:r>
              <a:rPr lang="es" sz="1800">
                <a:latin typeface="Helvetica Neue Light"/>
                <a:ea typeface="Helvetica Neue Light"/>
                <a:cs typeface="Helvetica Neue Light"/>
                <a:sym typeface="Helvetica Neue Light"/>
              </a:rPr>
              <a:t>según</a:t>
            </a:r>
            <a:r>
              <a:rPr lang="es" sz="1800">
                <a:latin typeface="Helvetica Neue Light"/>
                <a:ea typeface="Helvetica Neue Light"/>
                <a:cs typeface="Helvetica Neue Light"/>
                <a:sym typeface="Helvetica Neue Light"/>
              </a:rPr>
              <a:t> la vista:</a:t>
            </a:r>
            <a:endParaRPr sz="1800">
              <a:latin typeface="Helvetica Neue Light"/>
              <a:ea typeface="Helvetica Neue Light"/>
              <a:cs typeface="Helvetica Neue Light"/>
              <a:sym typeface="Helvetica Neue Light"/>
            </a:endParaRPr>
          </a:p>
        </p:txBody>
      </p:sp>
      <p:pic>
        <p:nvPicPr>
          <p:cNvPr id="249" name="Google Shape;24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0" name="Google Shape;250;p46"/>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51" name="Google Shape;251;p46"/>
          <p:cNvPicPr preferRelativeResize="0"/>
          <p:nvPr/>
        </p:nvPicPr>
        <p:blipFill>
          <a:blip r:embed="rId4">
            <a:alphaModFix/>
          </a:blip>
          <a:stretch>
            <a:fillRect/>
          </a:stretch>
        </p:blipFill>
        <p:spPr>
          <a:xfrm>
            <a:off x="4363399" y="2512474"/>
            <a:ext cx="2860299" cy="1850175"/>
          </a:xfrm>
          <a:prstGeom prst="rect">
            <a:avLst/>
          </a:prstGeom>
          <a:noFill/>
          <a:ln>
            <a:noFill/>
          </a:ln>
        </p:spPr>
      </p:pic>
      <p:sp>
        <p:nvSpPr>
          <p:cNvPr id="252" name="Google Shape;252;p46"/>
          <p:cNvSpPr txBox="1"/>
          <p:nvPr/>
        </p:nvSpPr>
        <p:spPr>
          <a:xfrm>
            <a:off x="304800" y="1447800"/>
            <a:ext cx="8550300" cy="877200"/>
          </a:xfrm>
          <a:prstGeom prst="rect">
            <a:avLst/>
          </a:prstGeom>
          <a:noFill/>
          <a:ln>
            <a:noFill/>
          </a:ln>
        </p:spPr>
        <p:txBody>
          <a:bodyPr anchorCtr="0" anchor="t" bIns="91425" lIns="91425" spcFirstLastPara="1" rIns="91425" wrap="square" tIns="91425">
            <a:spAutoFit/>
          </a:bodyPr>
          <a:lstStyle/>
          <a:p>
            <a:pPr indent="45720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en la plantilla padre.html solo tenemos una repetición de inicio.html.</a:t>
            </a:r>
            <a:endParaRPr sz="1800"/>
          </a:p>
        </p:txBody>
      </p:sp>
      <p:pic>
        <p:nvPicPr>
          <p:cNvPr id="253" name="Google Shape;253;p46"/>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